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33"/>
  </p:notesMasterIdLst>
  <p:sldIdLst>
    <p:sldId id="256" r:id="rId3"/>
    <p:sldId id="287" r:id="rId4"/>
    <p:sldId id="257" r:id="rId5"/>
    <p:sldId id="267" r:id="rId6"/>
    <p:sldId id="286" r:id="rId7"/>
    <p:sldId id="268" r:id="rId8"/>
    <p:sldId id="261" r:id="rId9"/>
    <p:sldId id="259" r:id="rId10"/>
    <p:sldId id="266" r:id="rId11"/>
    <p:sldId id="269" r:id="rId12"/>
    <p:sldId id="270" r:id="rId13"/>
    <p:sldId id="271" r:id="rId14"/>
    <p:sldId id="272" r:id="rId15"/>
    <p:sldId id="273" r:id="rId16"/>
    <p:sldId id="274" r:id="rId17"/>
    <p:sldId id="26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64" r:id="rId30"/>
    <p:sldId id="258" r:id="rId31"/>
    <p:sldId id="265" r:id="rId3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8BDE5B-7926-4B13-B0E9-96C903144DCF}" v="27" dt="2023-12-11T07:53:37.5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85798" autoAdjust="0"/>
  </p:normalViewPr>
  <p:slideViewPr>
    <p:cSldViewPr snapToGrid="0">
      <p:cViewPr varScale="1">
        <p:scale>
          <a:sx n="65" d="100"/>
          <a:sy n="65" d="100"/>
        </p:scale>
        <p:origin x="-153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0.1370999853301757"/>
                  <c:y val="9.709318085955938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7FF-4730-9400-374C6B4F74B7}"/>
                </c:ext>
              </c:extLst>
            </c:dLbl>
            <c:dLbl>
              <c:idx val="4"/>
              <c:layout>
                <c:manualLayout>
                  <c:x val="-0.10143652860496338"/>
                  <c:y val="0.2000544947910724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7FF-4730-9400-374C6B4F74B7}"/>
                </c:ext>
              </c:extLst>
            </c:dLbl>
            <c:dLbl>
              <c:idx val="5"/>
              <c:layout>
                <c:manualLayout>
                  <c:x val="-0.12071084520925777"/>
                  <c:y val="1.5130265630279212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JURIDIK</a:t>
                    </a:r>
                    <a:r>
                      <a:rPr lang="en-US" baseline="0"/>
                      <a:t> FÖRLUSTER ETC</a:t>
                    </a:r>
                    <a:r>
                      <a:rPr lang="en-US"/>
                      <a:t>
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7FF-4730-9400-374C6B4F74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'Prognos 2310'!$K$21:$K$28</c:f>
              <c:strCache>
                <c:ptCount val="8"/>
                <c:pt idx="0">
                  <c:v>FASTIGHETSSKÖTSEL OCH STÄD</c:v>
                </c:pt>
                <c:pt idx="1">
                  <c:v>REPARATIONER</c:v>
                </c:pt>
                <c:pt idx="2">
                  <c:v>TAXEBUNDNA KOSTNADER</c:v>
                </c:pt>
                <c:pt idx="3">
                  <c:v>ÖVRIGA DRIFTSKOSTNADER</c:v>
                </c:pt>
                <c:pt idx="4">
                  <c:v>FASTIGHETSSKATT</c:v>
                </c:pt>
                <c:pt idx="5">
                  <c:v>FÖRSÄKRINGAR</c:v>
                </c:pt>
                <c:pt idx="6">
                  <c:v>FÖRVALTNINGSKOSTNADER</c:v>
                </c:pt>
                <c:pt idx="7">
                  <c:v>ARVODEN</c:v>
                </c:pt>
              </c:strCache>
            </c:strRef>
          </c:cat>
          <c:val>
            <c:numRef>
              <c:f>'Prognos 2310'!$M$21:$M$28</c:f>
              <c:numCache>
                <c:formatCode>0%</c:formatCode>
                <c:ptCount val="8"/>
                <c:pt idx="0">
                  <c:v>0.16824127906976744</c:v>
                </c:pt>
                <c:pt idx="1">
                  <c:v>5.1598837209302327E-2</c:v>
                </c:pt>
                <c:pt idx="2">
                  <c:v>0.37754360465116277</c:v>
                </c:pt>
                <c:pt idx="3">
                  <c:v>0.27398255813953487</c:v>
                </c:pt>
                <c:pt idx="4">
                  <c:v>3.9970930232558141E-2</c:v>
                </c:pt>
                <c:pt idx="5">
                  <c:v>9.0843023255813959E-3</c:v>
                </c:pt>
                <c:pt idx="6">
                  <c:v>5.704941860465116E-2</c:v>
                </c:pt>
                <c:pt idx="7">
                  <c:v>2.2529069767441859E-2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7FF-4730-9400-374C6B4F74B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 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0.17250076552930885"/>
                  <c:y val="8.907261592300962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36-4468-B46B-7EF76ADA0514}"/>
                </c:ext>
              </c:extLst>
            </c:dLbl>
            <c:dLbl>
              <c:idx val="4"/>
              <c:layout>
                <c:manualLayout>
                  <c:x val="2.7764754875369179E-2"/>
                  <c:y val="2.39778877197872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36-4468-B46B-7EF76ADA05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'Prognos 2310'!$K$42:$K$46</c:f>
              <c:strCache>
                <c:ptCount val="5"/>
                <c:pt idx="0">
                  <c:v>Fastighetsel</c:v>
                </c:pt>
                <c:pt idx="1">
                  <c:v>Fjärrvärme</c:v>
                </c:pt>
                <c:pt idx="2">
                  <c:v>Vatten</c:v>
                </c:pt>
                <c:pt idx="3">
                  <c:v>Sophämtning</c:v>
                </c:pt>
                <c:pt idx="4">
                  <c:v>Grovsopor, tidningar</c:v>
                </c:pt>
              </c:strCache>
            </c:strRef>
          </c:cat>
          <c:val>
            <c:numRef>
              <c:f>'Prognos 2310'!$M$42:$M$46</c:f>
              <c:numCache>
                <c:formatCode>0%</c:formatCode>
                <c:ptCount val="5"/>
                <c:pt idx="0">
                  <c:v>4.9682264586943962E-2</c:v>
                </c:pt>
                <c:pt idx="1">
                  <c:v>0.75967648757943396</c:v>
                </c:pt>
                <c:pt idx="2">
                  <c:v>0.13864818024263434</c:v>
                </c:pt>
                <c:pt idx="3">
                  <c:v>4.2749855574812257E-2</c:v>
                </c:pt>
                <c:pt idx="4">
                  <c:v>9.243212016175624E-3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E36-4468-B46B-7EF76ADA0514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 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1"/>
              <c:layout>
                <c:manualLayout>
                  <c:x val="-7.6517426145418954E-2"/>
                  <c:y val="-0.1554526833568422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6324415942931634"/>
                      <c:h val="0.1780702280815132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DE4-41D3-94C5-B91B8E1E7A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'Prognos 2310'!$K$60:$K$63</c:f>
              <c:strCache>
                <c:ptCount val="4"/>
                <c:pt idx="0">
                  <c:v>Fastighetsförsäkringar</c:v>
                </c:pt>
                <c:pt idx="1">
                  <c:v>Tomträttsavgäld</c:v>
                </c:pt>
                <c:pt idx="2">
                  <c:v>Kabel-TV</c:v>
                </c:pt>
                <c:pt idx="3">
                  <c:v>Bredband</c:v>
                </c:pt>
              </c:strCache>
            </c:strRef>
          </c:cat>
          <c:val>
            <c:numRef>
              <c:f>'Prognos 2310'!$M$60:$M$63</c:f>
              <c:numCache>
                <c:formatCode>0%</c:formatCode>
                <c:ptCount val="4"/>
                <c:pt idx="0">
                  <c:v>0.14563106796116504</c:v>
                </c:pt>
                <c:pt idx="1">
                  <c:v>0.66828478964401294</c:v>
                </c:pt>
                <c:pt idx="2">
                  <c:v>2.2653721682847898E-2</c:v>
                </c:pt>
                <c:pt idx="3">
                  <c:v>0.16181229773462782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DE4-41D3-94C5-B91B8E1E7AAD}"/>
            </c:ext>
          </c:extLst>
        </c:ser>
        <c:ser>
          <c:idx val="1"/>
          <c:order val="1"/>
          <c:tx>
            <c:strRef>
              <c:f>'Prognos 2310'!$K$60:$K$63</c:f>
              <c:strCache>
                <c:ptCount val="1"/>
                <c:pt idx="0">
                  <c:v>Fastighetsförsäkringar Tomträttsavgäld Kabel-TV Bredband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'Prognos 2310'!$K$60:$K$63</c:f>
              <c:strCache>
                <c:ptCount val="4"/>
                <c:pt idx="0">
                  <c:v>Fastighetsförsäkringar</c:v>
                </c:pt>
                <c:pt idx="1">
                  <c:v>Tomträttsavgäld</c:v>
                </c:pt>
                <c:pt idx="2">
                  <c:v>Kabel-TV</c:v>
                </c:pt>
                <c:pt idx="3">
                  <c:v>Bredband</c:v>
                </c:pt>
              </c:strCache>
            </c:strRef>
          </c:cat>
          <c:val>
            <c:numLit>
              <c:formatCode>General</c:formatCode>
              <c:ptCount val="1"/>
              <c:pt idx="0">
                <c:v>1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DE4-41D3-94C5-B91B8E1E7AAD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 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'Prognos 2310'!$K$75:$K$79</c:f>
              <c:strCache>
                <c:ptCount val="5"/>
                <c:pt idx="0">
                  <c:v>Tekn förv fast arvode</c:v>
                </c:pt>
                <c:pt idx="1">
                  <c:v>Tekn förv rörligt arvode</c:v>
                </c:pt>
                <c:pt idx="2">
                  <c:v>Övriga serviceavtal</c:v>
                </c:pt>
                <c:pt idx="3">
                  <c:v>Trädgård och blommor</c:v>
                </c:pt>
                <c:pt idx="4">
                  <c:v>Snöskottning och sandupptagning</c:v>
                </c:pt>
              </c:strCache>
            </c:strRef>
          </c:cat>
          <c:val>
            <c:numRef>
              <c:f>'Prognos 2310'!$M$75:$M$79</c:f>
              <c:numCache>
                <c:formatCode>0%</c:formatCode>
                <c:ptCount val="5"/>
                <c:pt idx="0">
                  <c:v>0.33477321814254862</c:v>
                </c:pt>
                <c:pt idx="1">
                  <c:v>0.35637149028077753</c:v>
                </c:pt>
                <c:pt idx="2">
                  <c:v>7.5593952483801297E-2</c:v>
                </c:pt>
                <c:pt idx="3">
                  <c:v>0.10367170626349892</c:v>
                </c:pt>
                <c:pt idx="4">
                  <c:v>0.12958963282937366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E44-4F62-B2E0-087EB416824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 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'Prognos 2310'!$B$1</c:f>
              <c:strCache>
                <c:ptCount val="1"/>
                <c:pt idx="0">
                  <c:v>Nabo resrapp 230930</c:v>
                </c:pt>
              </c:strCache>
            </c:strRef>
          </c:tx>
          <c:dLbls>
            <c:dLbl>
              <c:idx val="0"/>
              <c:layout>
                <c:manualLayout>
                  <c:x val="-0.17581911636045494"/>
                  <c:y val="-0.1430429413954598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43B-4C9E-9FB0-5192AA5703C9}"/>
                </c:ext>
              </c:extLst>
            </c:dLbl>
            <c:dLbl>
              <c:idx val="3"/>
              <c:layout>
                <c:manualLayout>
                  <c:x val="-0.11360498687664042"/>
                  <c:y val="0.1119758530183727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1B9-4A9C-9C2A-E3F4C44C3105}"/>
                </c:ext>
              </c:extLst>
            </c:dLbl>
            <c:dLbl>
              <c:idx val="4"/>
              <c:layout>
                <c:manualLayout>
                  <c:x val="-0.20238167104111987"/>
                  <c:y val="2.642309711286089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1B9-4A9C-9C2A-E3F4C44C3105}"/>
                </c:ext>
              </c:extLst>
            </c:dLbl>
            <c:dLbl>
              <c:idx val="5"/>
              <c:layout>
                <c:manualLayout>
                  <c:x val="-7.3548118985126865E-2"/>
                  <c:y val="-1.09674540682414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1B9-4A9C-9C2A-E3F4C44C3105}"/>
                </c:ext>
              </c:extLst>
            </c:dLbl>
            <c:dLbl>
              <c:idx val="6"/>
              <c:layout>
                <c:manualLayout>
                  <c:x val="0.44481036745406827"/>
                  <c:y val="9.829133858267712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Deb. fastighetsskatt, moms
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1B9-4A9C-9C2A-E3F4C44C3105}"/>
                </c:ext>
              </c:extLst>
            </c:dLbl>
            <c:dLbl>
              <c:idx val="7"/>
              <c:layout>
                <c:manualLayout>
                  <c:x val="9.8212732089044422E-2"/>
                  <c:y val="-2.747869910229674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3B-4C9E-9FB0-5192AA5703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'Prognos 2310'!$A$2:$A$9</c:f>
              <c:strCache>
                <c:ptCount val="8"/>
                <c:pt idx="0">
                  <c:v>Avgifter bostäder</c:v>
                </c:pt>
                <c:pt idx="1">
                  <c:v>Hyror bostäder</c:v>
                </c:pt>
                <c:pt idx="2">
                  <c:v>Hyror lokaler, moms</c:v>
                </c:pt>
                <c:pt idx="3">
                  <c:v>Hyror p-plats</c:v>
                </c:pt>
                <c:pt idx="4">
                  <c:v>Hyror förråd</c:v>
                </c:pt>
                <c:pt idx="5">
                  <c:v>Hyror förråd, moms</c:v>
                </c:pt>
                <c:pt idx="6">
                  <c:v>Deb. fastighetsskatt, moms</c:v>
                </c:pt>
                <c:pt idx="7">
                  <c:v>Hyror kabel-tv</c:v>
                </c:pt>
              </c:strCache>
            </c:strRef>
          </c:cat>
          <c:val>
            <c:numRef>
              <c:f>'Prognos 2310'!$B$2:$B$9</c:f>
              <c:numCache>
                <c:formatCode>#,##0</c:formatCode>
                <c:ptCount val="8"/>
                <c:pt idx="0">
                  <c:v>1964</c:v>
                </c:pt>
                <c:pt idx="1">
                  <c:v>125</c:v>
                </c:pt>
                <c:pt idx="2">
                  <c:v>349</c:v>
                </c:pt>
                <c:pt idx="3">
                  <c:v>71</c:v>
                </c:pt>
                <c:pt idx="4">
                  <c:v>23</c:v>
                </c:pt>
                <c:pt idx="5">
                  <c:v>21</c:v>
                </c:pt>
                <c:pt idx="6">
                  <c:v>15</c:v>
                </c:pt>
                <c:pt idx="7">
                  <c:v>101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1B9-4A9C-9C2A-E3F4C44C3105}"/>
            </c:ext>
          </c:extLst>
        </c:ser>
        <c:ser>
          <c:idx val="1"/>
          <c:order val="1"/>
          <c:tx>
            <c:strRef>
              <c:f>'Prognos 2310'!$C$1</c:f>
              <c:strCache>
                <c:ptCount val="1"/>
                <c:pt idx="0">
                  <c:v>Summa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'Prognos 2310'!$A$2:$A$9</c:f>
              <c:strCache>
                <c:ptCount val="8"/>
                <c:pt idx="0">
                  <c:v>Avgifter bostäder</c:v>
                </c:pt>
                <c:pt idx="1">
                  <c:v>Hyror bostäder</c:v>
                </c:pt>
                <c:pt idx="2">
                  <c:v>Hyror lokaler, moms</c:v>
                </c:pt>
                <c:pt idx="3">
                  <c:v>Hyror p-plats</c:v>
                </c:pt>
                <c:pt idx="4">
                  <c:v>Hyror förråd</c:v>
                </c:pt>
                <c:pt idx="5">
                  <c:v>Hyror förråd, moms</c:v>
                </c:pt>
                <c:pt idx="6">
                  <c:v>Deb. fastighetsskatt, moms</c:v>
                </c:pt>
                <c:pt idx="7">
                  <c:v>Hyror kabel-tv</c:v>
                </c:pt>
              </c:strCache>
            </c:strRef>
          </c:cat>
          <c:val>
            <c:numRef>
              <c:f>'Prognos 2310'!$C$2:$C$9</c:f>
              <c:numCache>
                <c:formatCode>General</c:formatCode>
                <c:ptCount val="8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1B9-4A9C-9C2A-E3F4C44C3105}"/>
            </c:ext>
          </c:extLst>
        </c:ser>
        <c:ser>
          <c:idx val="2"/>
          <c:order val="2"/>
          <c:tx>
            <c:strRef>
              <c:f>'Prognos 2310'!$D$1</c:f>
              <c:strCache>
                <c:ptCount val="1"/>
                <c:pt idx="0">
                  <c:v>Prognos 2023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'Prognos 2310'!$A$2:$A$9</c:f>
              <c:strCache>
                <c:ptCount val="8"/>
                <c:pt idx="0">
                  <c:v>Avgifter bostäder</c:v>
                </c:pt>
                <c:pt idx="1">
                  <c:v>Hyror bostäder</c:v>
                </c:pt>
                <c:pt idx="2">
                  <c:v>Hyror lokaler, moms</c:v>
                </c:pt>
                <c:pt idx="3">
                  <c:v>Hyror p-plats</c:v>
                </c:pt>
                <c:pt idx="4">
                  <c:v>Hyror förråd</c:v>
                </c:pt>
                <c:pt idx="5">
                  <c:v>Hyror förråd, moms</c:v>
                </c:pt>
                <c:pt idx="6">
                  <c:v>Deb. fastighetsskatt, moms</c:v>
                </c:pt>
                <c:pt idx="7">
                  <c:v>Hyror kabel-tv</c:v>
                </c:pt>
              </c:strCache>
            </c:strRef>
          </c:cat>
          <c:val>
            <c:numRef>
              <c:f>'Prognos 2310'!$D$2:$D$9</c:f>
              <c:numCache>
                <c:formatCode>#,##0</c:formatCode>
                <c:ptCount val="8"/>
                <c:pt idx="0">
                  <c:v>2356.8000000000002</c:v>
                </c:pt>
                <c:pt idx="1">
                  <c:v>150</c:v>
                </c:pt>
                <c:pt idx="2">
                  <c:v>418.79999999999995</c:v>
                </c:pt>
                <c:pt idx="3">
                  <c:v>85.199999999999989</c:v>
                </c:pt>
                <c:pt idx="4">
                  <c:v>27.599999999999998</c:v>
                </c:pt>
                <c:pt idx="5">
                  <c:v>25.200000000000003</c:v>
                </c:pt>
                <c:pt idx="6">
                  <c:v>18</c:v>
                </c:pt>
                <c:pt idx="7">
                  <c:v>121.19999999999999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1B9-4A9C-9C2A-E3F4C44C3105}"/>
            </c:ext>
          </c:extLst>
        </c:ser>
        <c:ser>
          <c:idx val="3"/>
          <c:order val="3"/>
          <c:tx>
            <c:strRef>
              <c:f>'Prognos 2310'!$E$1</c:f>
              <c:strCache>
                <c:ptCount val="1"/>
                <c:pt idx="0">
                  <c:v>Summa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'Prognos 2310'!$A$2:$A$9</c:f>
              <c:strCache>
                <c:ptCount val="8"/>
                <c:pt idx="0">
                  <c:v>Avgifter bostäder</c:v>
                </c:pt>
                <c:pt idx="1">
                  <c:v>Hyror bostäder</c:v>
                </c:pt>
                <c:pt idx="2">
                  <c:v>Hyror lokaler, moms</c:v>
                </c:pt>
                <c:pt idx="3">
                  <c:v>Hyror p-plats</c:v>
                </c:pt>
                <c:pt idx="4">
                  <c:v>Hyror förråd</c:v>
                </c:pt>
                <c:pt idx="5">
                  <c:v>Hyror förråd, moms</c:v>
                </c:pt>
                <c:pt idx="6">
                  <c:v>Deb. fastighetsskatt, moms</c:v>
                </c:pt>
                <c:pt idx="7">
                  <c:v>Hyror kabel-tv</c:v>
                </c:pt>
              </c:strCache>
            </c:strRef>
          </c:cat>
          <c:val>
            <c:numRef>
              <c:f>'Prognos 2310'!$E$2:$E$9</c:f>
              <c:numCache>
                <c:formatCode>General</c:formatCode>
                <c:ptCount val="8"/>
                <c:pt idx="7" formatCode="#,##0">
                  <c:v>3202.7999999999997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1B9-4A9C-9C2A-E3F4C44C3105}"/>
            </c:ext>
          </c:extLst>
        </c:ser>
        <c:ser>
          <c:idx val="4"/>
          <c:order val="4"/>
          <c:tx>
            <c:strRef>
              <c:f>'Prognos 2310'!$F$1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'Prognos 2310'!$A$2:$A$9</c:f>
              <c:strCache>
                <c:ptCount val="8"/>
                <c:pt idx="0">
                  <c:v>Avgifter bostäder</c:v>
                </c:pt>
                <c:pt idx="1">
                  <c:v>Hyror bostäder</c:v>
                </c:pt>
                <c:pt idx="2">
                  <c:v>Hyror lokaler, moms</c:v>
                </c:pt>
                <c:pt idx="3">
                  <c:v>Hyror p-plats</c:v>
                </c:pt>
                <c:pt idx="4">
                  <c:v>Hyror förråd</c:v>
                </c:pt>
                <c:pt idx="5">
                  <c:v>Hyror förråd, moms</c:v>
                </c:pt>
                <c:pt idx="6">
                  <c:v>Deb. fastighetsskatt, moms</c:v>
                </c:pt>
                <c:pt idx="7">
                  <c:v>Hyror kabel-tv</c:v>
                </c:pt>
              </c:strCache>
            </c:strRef>
          </c:cat>
          <c:val>
            <c:numRef>
              <c:f>'Prognos 2310'!$F$2:$F$9</c:f>
              <c:numCache>
                <c:formatCode>0%</c:formatCode>
                <c:ptCount val="8"/>
                <c:pt idx="0">
                  <c:v>0.7358561258898465</c:v>
                </c:pt>
                <c:pt idx="1">
                  <c:v>4.6834020232296741E-2</c:v>
                </c:pt>
                <c:pt idx="2">
                  <c:v>0.1307605844885725</c:v>
                </c:pt>
                <c:pt idx="3">
                  <c:v>2.6601723491944548E-2</c:v>
                </c:pt>
                <c:pt idx="4">
                  <c:v>8.6174597227426011E-3</c:v>
                </c:pt>
                <c:pt idx="5">
                  <c:v>7.8681153990258542E-3</c:v>
                </c:pt>
                <c:pt idx="6">
                  <c:v>5.6200824278756093E-3</c:v>
                </c:pt>
                <c:pt idx="7">
                  <c:v>3.7841888347695765E-2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1B9-4A9C-9C2A-E3F4C44C310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388398-2C47-4228-9876-CDB5AC2F57CB}" type="datetimeFigureOut">
              <a:rPr lang="sv-SE" smtClean="0"/>
              <a:t>2023-12-15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8F2D6-EAAC-4436-BCC7-3A74B14D46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1367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8F2D6-EAAC-4436-BCC7-3A74B14D4668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1503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8F2D6-EAAC-4436-BCC7-3A74B14D4668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8918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8F2D6-EAAC-4436-BCC7-3A74B14D4668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6531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8F2D6-EAAC-4436-BCC7-3A74B14D4668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233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Vilket belopp baseras detta exempel på?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8F2D6-EAAC-4436-BCC7-3A74B14D4668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0322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8F2D6-EAAC-4436-BCC7-3A74B14D4668}" type="slidenum">
              <a:rPr lang="sv-SE" smtClean="0"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8366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56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757A-3EC2-4683-9080-1A460C37C843}" type="datetime1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97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3539" y="6324600"/>
            <a:ext cx="2560220" cy="365125"/>
          </a:xfrm>
        </p:spPr>
        <p:txBody>
          <a:bodyPr/>
          <a:lstStyle/>
          <a:p>
            <a:fld id="{5CC8096C-64ED-4153-A483-5C02E44AD5C3}" type="datetime1">
              <a:rPr lang="en-US" smtClean="0"/>
              <a:t>12/15/2023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19838"/>
            <a:ext cx="3982781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930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691B2-BAE0-4DF1-8565-4332A053FEDA}" type="datetimeFigureOut">
              <a:rPr lang="sv-SE" smtClean="0"/>
              <a:t>2023-12-15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7150-E8EE-4038-B9DA-6D02767D7D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9238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691B2-BAE0-4DF1-8565-4332A053FEDA}" type="datetimeFigureOut">
              <a:rPr lang="sv-SE" smtClean="0"/>
              <a:t>2023-12-15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7150-E8EE-4038-B9DA-6D02767D7D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1617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691B2-BAE0-4DF1-8565-4332A053FEDA}" type="datetimeFigureOut">
              <a:rPr lang="sv-SE" smtClean="0"/>
              <a:t>2023-12-15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7150-E8EE-4038-B9DA-6D02767D7D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3895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691B2-BAE0-4DF1-8565-4332A053FEDA}" type="datetimeFigureOut">
              <a:rPr lang="sv-SE" smtClean="0"/>
              <a:t>2023-12-15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7150-E8EE-4038-B9DA-6D02767D7D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2084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691B2-BAE0-4DF1-8565-4332A053FEDA}" type="datetimeFigureOut">
              <a:rPr lang="sv-SE" smtClean="0"/>
              <a:t>2023-12-15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7150-E8EE-4038-B9DA-6D02767D7D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9934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691B2-BAE0-4DF1-8565-4332A053FEDA}" type="datetimeFigureOut">
              <a:rPr lang="sv-SE" smtClean="0"/>
              <a:t>2023-12-15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7150-E8EE-4038-B9DA-6D02767D7D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52723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691B2-BAE0-4DF1-8565-4332A053FEDA}" type="datetimeFigureOut">
              <a:rPr lang="sv-SE" smtClean="0"/>
              <a:t>2023-12-15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7150-E8EE-4038-B9DA-6D02767D7D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59140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691B2-BAE0-4DF1-8565-4332A053FEDA}" type="datetimeFigureOut">
              <a:rPr lang="sv-SE" smtClean="0"/>
              <a:t>2023-12-15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7150-E8EE-4038-B9DA-6D02767D7D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8114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228600" indent="-228600">
              <a:buFont typeface="Arial" panose="020B0604020202020204" pitchFamily="34" charset="0"/>
              <a:buChar char="•"/>
              <a:defRPr/>
            </a:lvl2pPr>
            <a:lvl3pPr marL="228600" indent="-228600">
              <a:buFont typeface="Arial" panose="020B0604020202020204" pitchFamily="34" charset="0"/>
              <a:buChar char="•"/>
              <a:defRPr/>
            </a:lvl3pPr>
            <a:lvl4pPr marL="228600" indent="-228600">
              <a:buFont typeface="Arial" panose="020B0604020202020204" pitchFamily="34" charset="0"/>
              <a:buChar char="•"/>
              <a:defRPr/>
            </a:lvl4pPr>
            <a:lvl5pPr marL="2286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D56B-6EBE-4E5F-99D9-2A3DBDF37D0A}" type="datetime1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996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691B2-BAE0-4DF1-8565-4332A053FEDA}" type="datetimeFigureOut">
              <a:rPr lang="sv-SE" smtClean="0"/>
              <a:t>2023-12-15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7150-E8EE-4038-B9DA-6D02767D7D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69913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691B2-BAE0-4DF1-8565-4332A053FEDA}" type="datetimeFigureOut">
              <a:rPr lang="sv-SE" smtClean="0"/>
              <a:t>2023-12-15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7150-E8EE-4038-B9DA-6D02767D7D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73092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691B2-BAE0-4DF1-8565-4332A053FEDA}" type="datetimeFigureOut">
              <a:rPr lang="sv-SE" smtClean="0"/>
              <a:t>2023-12-15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7150-E8EE-4038-B9DA-6D02767D7D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2433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9738"/>
            <a:ext cx="1089025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1089025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F3CA-C7E3-432D-9282-18F13836509A}" type="datetime1">
              <a:rPr lang="en-US" smtClean="0"/>
              <a:t>12/15/2023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971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9C62-1337-40B8-BA50-E9F4861DB4BC}" type="datetime1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287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0863"/>
            <a:ext cx="5157787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01975"/>
            <a:ext cx="5157787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0863"/>
            <a:ext cx="5183188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101975"/>
            <a:ext cx="5183188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95EB-2DA3-4B24-8725-19BC22A7BE50}" type="datetime1">
              <a:rPr lang="en-US" smtClean="0"/>
              <a:t>12/15/2023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50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37E6-0076-4915-A5A8-B7C11FA4F374}" type="datetime1">
              <a:rPr lang="en-US" smtClean="0"/>
              <a:t>12/15/2023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06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F58F-C0B5-422A-8E5A-6B99E5D80F0A}" type="datetime1">
              <a:rPr lang="en-US" smtClean="0"/>
              <a:t>12/15/2023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639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981200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E655-9687-48DF-A33F-F8824CCCB5D1}" type="datetime1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1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2209799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D56A-AAB8-4544-A495-D0645413C9E3}" type="datetime1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24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xmlns="" id="{A4798C7F-C8CA-4799-BF37-3AB4642CDB66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87F0794B-55D3-4D2D-BDE7-4688ED321E42}"/>
              </a:ext>
            </a:extLst>
          </p:cNvPr>
          <p:cNvGrpSpPr/>
          <p:nvPr/>
        </p:nvGrpSpPr>
        <p:grpSpPr>
          <a:xfrm>
            <a:off x="-11413" y="0"/>
            <a:ext cx="12214827" cy="6858000"/>
            <a:chOff x="-6214" y="-1"/>
            <a:chExt cx="12214827" cy="6858000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xmlns="" id="{BE4C795B-1813-4CC6-B03F-8DD130BEAAB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xmlns="" id="{E0F4C04D-5CD8-446B-BE3D-257172E6E4C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xmlns="" id="{FDDC802E-606F-4F39-84B6-90DF0FE54461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xmlns="" id="{2C5B0C75-0136-4A39-9AB6-0F02C4527810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xmlns="" id="{C5ED2B52-3D40-46DE-8B54-99A4071578D8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xmlns="" id="{18BCEC75-1B6B-45B2-8041-8D933FCF60F5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xmlns="" id="{6A2FC789-056A-43CC-807E-4262CDC3E0F5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xmlns="" id="{48C32FD3-76B0-40E7-89F2-E9C523210AF4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xmlns="" id="{B82E9447-8362-426C-840A-B6F2231F7BCC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xmlns="" id="{2F141DC8-83CE-4C21-A5BA-E2FFF3D866EF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xmlns="" id="{512A697C-ECBC-40A9-AC69-BF96A34B91AF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xmlns="" id="{D2E988AF-5EFB-43D3-B93F-6E4F41A2C90B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xmlns="" id="{6B312C1B-AAE2-4A6D-ACC7-ABAA75D42854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xmlns="" id="{57B96146-61DA-44D6-A9DF-6DB41FCF2D80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xmlns="" id="{6B33F93D-4439-46EE-97C4-9CECAAFDCF60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xmlns="" id="{5914B275-A3D7-4BA4-B8CB-E7657100F3A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xmlns="" id="{BD26EF3B-FBE7-4D57-8E01-553F50734A6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xmlns="" id="{6CC1E671-BA54-4B31-9A2E-8F50BC57A2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xmlns="" id="{A836A704-3624-4ABF-9A67-0F52C2F3EFB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xmlns="" id="{5FDC385D-BA34-481F-A991-A776E0B1930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xmlns="" id="{F1EF033A-D8FB-416B-AE51-4E098A27D68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xmlns="" id="{17C17B48-F458-4E9B-9331-56FCDC5B6AB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xmlns="" id="{07E44A4B-D453-46F0-A83D-AF0B33D5C59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xmlns="" id="{346BEA9F-314B-440D-AE8D-21E1252EC5A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xmlns="" id="{F15EAFD0-4869-4612-ACDE-ABC703104E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xmlns="" id="{A0F26706-7F23-4FF0-9CAF-F3C4F47C11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xmlns="" id="{C0195A72-345A-4E88-8D71-14DB3D1B607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xmlns="" id="{0DBF51A6-A3BC-49FE-BB01-E8992811774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xmlns="" id="{A78DF911-744C-419B-83DC-39F270BBF41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xmlns="" id="{216BB147-20D5-4D93-BDA5-1BC614D6A4B2}"/>
              </a:ext>
            </a:extLst>
          </p:cNvPr>
          <p:cNvSpPr/>
          <p:nvPr/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07229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07229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93BAB95-8DA7-460B-B00A-7037C8394FB0}" type="datetime1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xmlns="" id="{0A253F60-DE40-4508-A37A-61331DF1DD5D}"/>
              </a:ext>
            </a:extLst>
          </p:cNvPr>
          <p:cNvSpPr/>
          <p:nvPr/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552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4pPr>
      <a:lvl5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691B2-BAE0-4DF1-8565-4332A053FEDA}" type="datetimeFigureOut">
              <a:rPr lang="sv-SE" smtClean="0"/>
              <a:t>2023-12-15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7150-E8EE-4038-B9DA-6D02767D7D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7040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xmlns="" id="{BA6285CA-6AFA-4F27-AFB5-1B32CDE09B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F8DD0EAF-BF73-48D8-A426-3085C4B88F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2" name="Right Triangle 29">
            <a:extLst>
              <a:ext uri="{FF2B5EF4-FFF2-40B4-BE49-F238E27FC236}">
                <a16:creationId xmlns:a16="http://schemas.microsoft.com/office/drawing/2014/main" xmlns="" id="{7BCC6446-8462-4A63-9B6F-8F57EC40F6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3500000">
            <a:off x="-265271" y="2673521"/>
            <a:ext cx="568289" cy="568289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8118ECEF-CA6A-4CB6-BCA5-59B2DB40C4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63" name="Straight Connector 32">
              <a:extLst>
                <a:ext uri="{FF2B5EF4-FFF2-40B4-BE49-F238E27FC236}">
                  <a16:creationId xmlns:a16="http://schemas.microsoft.com/office/drawing/2014/main" xmlns="" id="{CDC2A251-C28C-4A72-BAFF-511640FB2E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33">
              <a:extLst>
                <a:ext uri="{FF2B5EF4-FFF2-40B4-BE49-F238E27FC236}">
                  <a16:creationId xmlns:a16="http://schemas.microsoft.com/office/drawing/2014/main" xmlns="" id="{DDDB2429-3E01-4CD5-998D-8F5716A0987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1E26953B-4BE7-4AD0-B471-088DBB23D7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E9D9ED6D-9817-4272-9FEF-E674FBCCCC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8718C0DE-4596-4A70-AA4F-E678AC7FBC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D8B48095-74C2-4053-872D-D3F70910C3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6224D0B6-A4CB-4D98-A1DC-2770B95F9E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CB39DE9C-23C1-4ABA-BD0D-B76BDC9630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19DDAAE0-966C-4350-8819-857CF524F3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BEE6C021-FBD3-42F3-9A9C-69C4E71989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F02961B9-65E1-4B12-AD98-9845BC3F43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B22ABFE0-D700-4FD9-9CC8-D138B29ABF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46FFF1A3-B8BF-470C-9436-D5B7818535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198B6551-FF5D-49F5-8D3E-757AEC357A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50F3BFE5-573C-42C0-94D5-E5513CCC57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357931AB-4B07-4E0E-B3E4-84E2452E0A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CC4789DB-7083-4597-9FC7-6336EA0BE3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9E0B4F1D-D11A-4023-BE6B-6679ABB2B4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28633D7A-F6FC-418F-AD87-0EE148C1A0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A0FC8FCC-6F69-4802-995C-903AE44162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86ABFCE7-4796-4186-8EDC-DB6CE87BC7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E1935BF2-A804-46BA-940A-DDAD7888F3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ED012DA9-8D67-483A-8071-2903F2E3B2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109163DC-956E-44BE-B55A-E6C2C851DD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76CDE9FD-1880-483F-A039-BEB3AB0D37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38DDB23B-71E7-42A3-B055-5740EE14C5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37245B63-D771-461D-A625-4B49966D24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CF1DF9FF-1F61-4B4F-8993-6897DE09C9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4092F139-6734-46F3-B176-11741F1F73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xmlns="" id="{18876743-524D-DA0E-1A0A-7F211D2E3D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528" y="170284"/>
            <a:ext cx="6657597" cy="1955483"/>
          </a:xfrm>
        </p:spPr>
        <p:txBody>
          <a:bodyPr>
            <a:normAutofit fontScale="90000"/>
          </a:bodyPr>
          <a:lstStyle/>
          <a:p>
            <a:pPr algn="l"/>
            <a:r>
              <a:rPr lang="sv-SE" sz="5000" b="1" dirty="0">
                <a:solidFill>
                  <a:schemeClr val="tx2">
                    <a:alpha val="80000"/>
                  </a:schemeClr>
                </a:solidFill>
              </a:rPr>
              <a:t>Ekonomiska läget, mm</a:t>
            </a:r>
            <a:r>
              <a:rPr lang="sv-SE" sz="5000" dirty="0">
                <a:solidFill>
                  <a:schemeClr val="tx2">
                    <a:alpha val="80000"/>
                  </a:schemeClr>
                </a:solidFill>
              </a:rPr>
              <a:t/>
            </a:r>
            <a:br>
              <a:rPr lang="sv-SE" sz="5000" dirty="0">
                <a:solidFill>
                  <a:schemeClr val="tx2">
                    <a:alpha val="80000"/>
                  </a:schemeClr>
                </a:solidFill>
              </a:rPr>
            </a:br>
            <a:r>
              <a:rPr lang="sv-SE" sz="2800" dirty="0">
                <a:solidFill>
                  <a:schemeClr val="tx2">
                    <a:alpha val="80000"/>
                  </a:schemeClr>
                </a:solidFill>
              </a:rPr>
              <a:t/>
            </a:r>
            <a:br>
              <a:rPr lang="sv-SE" sz="2800" dirty="0">
                <a:solidFill>
                  <a:schemeClr val="tx2">
                    <a:alpha val="80000"/>
                  </a:schemeClr>
                </a:solidFill>
              </a:rPr>
            </a:br>
            <a:r>
              <a:rPr lang="sv-SE" sz="4400" dirty="0">
                <a:solidFill>
                  <a:schemeClr val="tx2">
                    <a:alpha val="80000"/>
                  </a:schemeClr>
                </a:solidFill>
              </a:rPr>
              <a:t>Nu &amp; framåt</a:t>
            </a:r>
            <a:endParaRPr lang="sv-SE" sz="5000" dirty="0">
              <a:solidFill>
                <a:schemeClr val="tx2">
                  <a:alpha val="80000"/>
                </a:schemeClr>
              </a:solidFill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xmlns="" id="{640AE7C4-5867-E091-A546-0128C46854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6805" y="5765118"/>
            <a:ext cx="2440889" cy="478522"/>
          </a:xfrm>
        </p:spPr>
        <p:txBody>
          <a:bodyPr>
            <a:normAutofit lnSpcReduction="10000"/>
          </a:bodyPr>
          <a:lstStyle/>
          <a:p>
            <a:pPr algn="l"/>
            <a:r>
              <a:rPr lang="sv-SE" dirty="0">
                <a:solidFill>
                  <a:schemeClr val="tx2">
                    <a:alpha val="80000"/>
                  </a:schemeClr>
                </a:solidFill>
              </a:rPr>
              <a:t>2023-12-14</a:t>
            </a:r>
          </a:p>
        </p:txBody>
      </p:sp>
      <p:pic>
        <p:nvPicPr>
          <p:cNvPr id="4" name="Picture 3" descr="Färgad vätske bild">
            <a:extLst>
              <a:ext uri="{FF2B5EF4-FFF2-40B4-BE49-F238E27FC236}">
                <a16:creationId xmlns:a16="http://schemas.microsoft.com/office/drawing/2014/main" xmlns="" id="{54666570-DF6D-701F-A30A-100A456D7E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58" r="19004" b="-1"/>
          <a:stretch/>
        </p:blipFill>
        <p:spPr>
          <a:xfrm>
            <a:off x="6084873" y="-3440"/>
            <a:ext cx="6129950" cy="6861439"/>
          </a:xfrm>
          <a:custGeom>
            <a:avLst/>
            <a:gdLst/>
            <a:ahLst/>
            <a:cxnLst/>
            <a:rect l="l" t="t" r="r" b="b"/>
            <a:pathLst>
              <a:path w="6129950" h="6861439">
                <a:moveTo>
                  <a:pt x="1687527" y="0"/>
                </a:moveTo>
                <a:lnTo>
                  <a:pt x="6129950" y="0"/>
                </a:lnTo>
                <a:lnTo>
                  <a:pt x="6129950" y="6858000"/>
                </a:lnTo>
                <a:lnTo>
                  <a:pt x="5040333" y="6858000"/>
                </a:lnTo>
                <a:lnTo>
                  <a:pt x="5040333" y="6861439"/>
                </a:lnTo>
                <a:lnTo>
                  <a:pt x="272442" y="6861439"/>
                </a:lnTo>
                <a:lnTo>
                  <a:pt x="196402" y="6549696"/>
                </a:lnTo>
                <a:cubicBezTo>
                  <a:pt x="-517926" y="3427393"/>
                  <a:pt x="946083" y="3323532"/>
                  <a:pt x="946083" y="1"/>
                </a:cubicBezTo>
                <a:lnTo>
                  <a:pt x="1687527" y="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0397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279576" y="836713"/>
            <a:ext cx="7272808" cy="1470025"/>
          </a:xfrm>
        </p:spPr>
        <p:txBody>
          <a:bodyPr/>
          <a:lstStyle/>
          <a:p>
            <a:r>
              <a:rPr lang="sv-SE" dirty="0"/>
              <a:t>Brf Värmeln</a:t>
            </a:r>
            <a:br>
              <a:rPr lang="sv-SE" dirty="0"/>
            </a:br>
            <a:r>
              <a:rPr lang="sv-SE" dirty="0"/>
              <a:t>Ekonomi</a:t>
            </a:r>
          </a:p>
        </p:txBody>
      </p:sp>
    </p:spTree>
    <p:extLst>
      <p:ext uri="{BB962C8B-B14F-4D97-AF65-F5344CB8AC3E}">
        <p14:creationId xmlns:p14="http://schemas.microsoft.com/office/powerpoint/2010/main" val="4154130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2420" y="3407054"/>
            <a:ext cx="4572000" cy="2290266"/>
          </a:xfrm>
        </p:spPr>
        <p:txBody>
          <a:bodyPr>
            <a:normAutofit fontScale="90000"/>
          </a:bodyPr>
          <a:lstStyle/>
          <a:p>
            <a:r>
              <a:rPr lang="sv-SE" dirty="0"/>
              <a:t>Driftkostnader</a:t>
            </a:r>
            <a:br>
              <a:rPr lang="sv-SE" dirty="0"/>
            </a:br>
            <a:r>
              <a:rPr lang="sv-SE" sz="2800" dirty="0"/>
              <a:t>- Baserat på prognos 2023</a:t>
            </a:r>
            <a:br>
              <a:rPr lang="sv-SE" sz="2800" dirty="0"/>
            </a:br>
            <a:r>
              <a:rPr lang="sv-SE" sz="2800" dirty="0"/>
              <a:t>- Exklusive underhåll</a:t>
            </a:r>
            <a:br>
              <a:rPr lang="sv-SE" sz="2800" dirty="0"/>
            </a:br>
            <a:r>
              <a:rPr lang="sv-SE" sz="2800" dirty="0"/>
              <a:t>- Exklusive låneräntor</a:t>
            </a:r>
            <a:br>
              <a:rPr lang="sv-SE" sz="2800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76272" y="5413563"/>
            <a:ext cx="2664296" cy="576064"/>
          </a:xfrm>
        </p:spPr>
        <p:txBody>
          <a:bodyPr>
            <a:normAutofit lnSpcReduction="10000"/>
          </a:bodyPr>
          <a:lstStyle/>
          <a:p>
            <a:r>
              <a:rPr lang="sv-SE" dirty="0"/>
              <a:t>2 781 Tkr</a:t>
            </a:r>
          </a:p>
          <a:p>
            <a:endParaRPr lang="sv-SE" dirty="0"/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1613783"/>
              </p:ext>
            </p:extLst>
          </p:nvPr>
        </p:nvGraphicFramePr>
        <p:xfrm>
          <a:off x="3740568" y="209862"/>
          <a:ext cx="8451431" cy="6648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678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-2538334" y="4501864"/>
            <a:ext cx="10972800" cy="1143000"/>
          </a:xfrm>
        </p:spPr>
        <p:txBody>
          <a:bodyPr/>
          <a:lstStyle/>
          <a:p>
            <a:r>
              <a:rPr lang="sv-SE" dirty="0"/>
              <a:t>Taxebundna kostnader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219874" y="5784018"/>
            <a:ext cx="3600400" cy="460648"/>
          </a:xfrm>
        </p:spPr>
        <p:txBody>
          <a:bodyPr>
            <a:normAutofit fontScale="77500" lnSpcReduction="20000"/>
          </a:bodyPr>
          <a:lstStyle/>
          <a:p>
            <a:r>
              <a:rPr lang="sv-SE" dirty="0"/>
              <a:t>38 % av driftkostnader</a:t>
            </a:r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4232165"/>
              </p:ext>
            </p:extLst>
          </p:nvPr>
        </p:nvGraphicFramePr>
        <p:xfrm>
          <a:off x="4002374" y="0"/>
          <a:ext cx="8355561" cy="6892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328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847476" y="4846638"/>
            <a:ext cx="10972800" cy="1143000"/>
          </a:xfrm>
        </p:spPr>
        <p:txBody>
          <a:bodyPr/>
          <a:lstStyle/>
          <a:p>
            <a:r>
              <a:rPr lang="sv-SE" dirty="0"/>
              <a:t>Övriga driftkostnader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173636" y="5840760"/>
            <a:ext cx="4248472" cy="604664"/>
          </a:xfrm>
        </p:spPr>
        <p:txBody>
          <a:bodyPr>
            <a:normAutofit/>
          </a:bodyPr>
          <a:lstStyle/>
          <a:p>
            <a:r>
              <a:rPr lang="sv-SE" sz="2400" dirty="0"/>
              <a:t>27 % av driftkostnader</a:t>
            </a:r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3877268"/>
              </p:ext>
            </p:extLst>
          </p:nvPr>
        </p:nvGraphicFramePr>
        <p:xfrm>
          <a:off x="-957195" y="412576"/>
          <a:ext cx="10176146" cy="6481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3278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609565" y="5051110"/>
            <a:ext cx="10972800" cy="1143000"/>
          </a:xfrm>
        </p:spPr>
        <p:txBody>
          <a:bodyPr/>
          <a:lstStyle/>
          <a:p>
            <a:r>
              <a:rPr lang="sv-SE" dirty="0"/>
              <a:t>Fastighetsskötsel och städ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379513" y="6053565"/>
            <a:ext cx="4258816" cy="604664"/>
          </a:xfrm>
        </p:spPr>
        <p:txBody>
          <a:bodyPr>
            <a:normAutofit/>
          </a:bodyPr>
          <a:lstStyle/>
          <a:p>
            <a:r>
              <a:rPr lang="sv-SE" sz="2500" dirty="0"/>
              <a:t>17 % av driftkostnader</a:t>
            </a:r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4606706"/>
              </p:ext>
            </p:extLst>
          </p:nvPr>
        </p:nvGraphicFramePr>
        <p:xfrm>
          <a:off x="-479686" y="-129397"/>
          <a:ext cx="9173980" cy="7017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0741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643192" cy="1143000"/>
          </a:xfrm>
        </p:spPr>
        <p:txBody>
          <a:bodyPr/>
          <a:lstStyle/>
          <a:p>
            <a:r>
              <a:rPr lang="sv-SE" dirty="0"/>
              <a:t>Lån och räntor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86437" y="1526813"/>
            <a:ext cx="6624736" cy="4525963"/>
          </a:xfrm>
        </p:spPr>
        <p:txBody>
          <a:bodyPr>
            <a:normAutofit/>
          </a:bodyPr>
          <a:lstStyle/>
          <a:p>
            <a:r>
              <a:rPr lang="sv-SE" sz="2800" dirty="0"/>
              <a:t>Lånebelopp:                                15 227 Tkr</a:t>
            </a:r>
          </a:p>
          <a:p>
            <a:r>
              <a:rPr lang="sv-SE" sz="2800" dirty="0"/>
              <a:t>Räntekostnad 2023:                        </a:t>
            </a:r>
            <a:r>
              <a:rPr lang="sv-SE" sz="2800" b="1" dirty="0"/>
              <a:t>339</a:t>
            </a:r>
            <a:r>
              <a:rPr lang="sv-SE" sz="2800" dirty="0"/>
              <a:t> Tkr</a:t>
            </a:r>
          </a:p>
          <a:p>
            <a:r>
              <a:rPr lang="sv-SE" sz="2800" dirty="0"/>
              <a:t>Genomsnittlig låneränta 2023:     2,61 %</a:t>
            </a:r>
          </a:p>
          <a:p>
            <a:endParaRPr lang="sv-SE" sz="2800" dirty="0"/>
          </a:p>
          <a:p>
            <a:r>
              <a:rPr lang="sv-SE" sz="2800" dirty="0"/>
              <a:t>Två av de fyra lånen ska sättas om 2024</a:t>
            </a:r>
          </a:p>
          <a:p>
            <a:r>
              <a:rPr lang="sv-SE" sz="2800" dirty="0"/>
              <a:t>(31 maj respektive 31 december)</a:t>
            </a:r>
          </a:p>
          <a:p>
            <a:endParaRPr lang="sv-SE" sz="2800" dirty="0"/>
          </a:p>
          <a:p>
            <a:r>
              <a:rPr lang="sv-SE" sz="2800" dirty="0"/>
              <a:t>Aktuell låneränta (nov 2023): ca 5,09 %</a:t>
            </a:r>
            <a:br>
              <a:rPr lang="sv-SE" sz="2800" dirty="0"/>
            </a:br>
            <a:r>
              <a:rPr lang="sv-SE" sz="2400" i="1" dirty="0"/>
              <a:t>Stibor 2023-11-04: 4,09 %</a:t>
            </a:r>
          </a:p>
        </p:txBody>
      </p:sp>
    </p:spTree>
    <p:extLst>
      <p:ext uri="{BB962C8B-B14F-4D97-AF65-F5344CB8AC3E}">
        <p14:creationId xmlns:p14="http://schemas.microsoft.com/office/powerpoint/2010/main" val="966860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Underhållsobjekt 2023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35655" y="4937610"/>
            <a:ext cx="5120690" cy="11579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i="1" dirty="0"/>
              <a:t>300 Tkr (prognosvärde)</a:t>
            </a:r>
          </a:p>
        </p:txBody>
      </p:sp>
      <p:sp>
        <p:nvSpPr>
          <p:cNvPr id="4" name="Platshållare för innehåll 2"/>
          <p:cNvSpPr txBox="1">
            <a:spLocks/>
          </p:cNvSpPr>
          <p:nvPr/>
        </p:nvSpPr>
        <p:spPr>
          <a:xfrm>
            <a:off x="2850636" y="1417638"/>
            <a:ext cx="6490727" cy="29559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solidFill>
                  <a:prstClr val="black"/>
                </a:solidFill>
                <a:latin typeface="Calibri"/>
              </a:rPr>
              <a:t>OVK (obligatorisk ventilationskontroll)</a:t>
            </a:r>
          </a:p>
          <a:p>
            <a:r>
              <a:rPr lang="sv-SE" dirty="0">
                <a:solidFill>
                  <a:prstClr val="black"/>
                </a:solidFill>
                <a:latin typeface="Calibri"/>
              </a:rPr>
              <a:t>Åtgärder för ventilation</a:t>
            </a:r>
          </a:p>
          <a:p>
            <a:r>
              <a:rPr lang="sv-SE" dirty="0">
                <a:solidFill>
                  <a:prstClr val="black"/>
                </a:solidFill>
                <a:latin typeface="Calibri"/>
              </a:rPr>
              <a:t>Inspektion av tak, rensning hängrännor</a:t>
            </a:r>
          </a:p>
          <a:p>
            <a:r>
              <a:rPr lang="sv-SE" dirty="0">
                <a:solidFill>
                  <a:prstClr val="black"/>
                </a:solidFill>
                <a:latin typeface="Calibri"/>
              </a:rPr>
              <a:t>Utbyte cirkulationspump värmesystem</a:t>
            </a:r>
          </a:p>
          <a:p>
            <a:endParaRPr lang="sv-SE" dirty="0">
              <a:solidFill>
                <a:prstClr val="black"/>
              </a:solidFill>
              <a:latin typeface="Calibri"/>
            </a:endParaRPr>
          </a:p>
          <a:p>
            <a:endParaRPr lang="sv-SE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2782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-851941" y="4441904"/>
            <a:ext cx="8229600" cy="1426170"/>
          </a:xfrm>
        </p:spPr>
        <p:txBody>
          <a:bodyPr>
            <a:normAutofit/>
          </a:bodyPr>
          <a:lstStyle/>
          <a:p>
            <a:r>
              <a:rPr lang="sv-SE" sz="4000" dirty="0"/>
              <a:t>Intäkter</a:t>
            </a:r>
            <a:r>
              <a:rPr lang="sv-SE" dirty="0"/>
              <a:t/>
            </a:r>
            <a:br>
              <a:rPr lang="sv-SE" dirty="0"/>
            </a:br>
            <a:r>
              <a:rPr lang="sv-SE" sz="2400" dirty="0"/>
              <a:t>Baserat på prognos 2023, rensat från el-stöd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254747" y="5868074"/>
            <a:ext cx="2232248" cy="676672"/>
          </a:xfrm>
        </p:spPr>
        <p:txBody>
          <a:bodyPr>
            <a:normAutofit/>
          </a:bodyPr>
          <a:lstStyle/>
          <a:p>
            <a:r>
              <a:rPr lang="sv-SE" dirty="0"/>
              <a:t>3203 Tkr</a:t>
            </a:r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7025106"/>
              </p:ext>
            </p:extLst>
          </p:nvPr>
        </p:nvGraphicFramePr>
        <p:xfrm>
          <a:off x="4616203" y="164892"/>
          <a:ext cx="8229600" cy="6884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33038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Balans pengar in – pengar ut</a:t>
            </a:r>
            <a:br>
              <a:rPr lang="sv-SE" dirty="0"/>
            </a:br>
            <a:r>
              <a:rPr lang="sv-SE" sz="2700" dirty="0"/>
              <a:t>Baserat på prognos 2023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423592" y="1556792"/>
            <a:ext cx="7488832" cy="3384376"/>
          </a:xfrm>
        </p:spPr>
        <p:txBody>
          <a:bodyPr>
            <a:normAutofit/>
          </a:bodyPr>
          <a:lstStyle/>
          <a:p>
            <a:r>
              <a:rPr lang="sv-SE" dirty="0"/>
              <a:t>Intäkter:                                 3 203 Tkr</a:t>
            </a:r>
          </a:p>
          <a:p>
            <a:r>
              <a:rPr lang="sv-SE" dirty="0"/>
              <a:t>Driftkostnader:                   - 2 781 Tkr</a:t>
            </a:r>
          </a:p>
          <a:p>
            <a:r>
              <a:rPr lang="sv-SE" dirty="0"/>
              <a:t>Underhåll:                           -    300  Tkr</a:t>
            </a:r>
          </a:p>
          <a:p>
            <a:r>
              <a:rPr lang="sv-SE" dirty="0"/>
              <a:t>Räntekostnader:                 -    339 Tkr</a:t>
            </a:r>
          </a:p>
          <a:p>
            <a:r>
              <a:rPr lang="sv-SE" dirty="0"/>
              <a:t>Netto:                                   -    </a:t>
            </a:r>
            <a:r>
              <a:rPr lang="sv-SE" dirty="0">
                <a:solidFill>
                  <a:srgbClr val="FF0000"/>
                </a:solidFill>
              </a:rPr>
              <a:t>217</a:t>
            </a:r>
            <a:r>
              <a:rPr lang="sv-SE" dirty="0"/>
              <a:t> Tkr</a:t>
            </a:r>
          </a:p>
        </p:txBody>
      </p:sp>
    </p:spTree>
    <p:extLst>
      <p:ext uri="{BB962C8B-B14F-4D97-AF65-F5344CB8AC3E}">
        <p14:creationId xmlns:p14="http://schemas.microsoft.com/office/powerpoint/2010/main" val="2423711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94122"/>
          </a:xfrm>
        </p:spPr>
        <p:txBody>
          <a:bodyPr>
            <a:normAutofit/>
          </a:bodyPr>
          <a:lstStyle/>
          <a:p>
            <a:r>
              <a:rPr lang="sv-SE" sz="3200" dirty="0"/>
              <a:t>2024 - 2031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3562802"/>
              </p:ext>
            </p:extLst>
          </p:nvPr>
        </p:nvGraphicFramePr>
        <p:xfrm>
          <a:off x="374754" y="1484785"/>
          <a:ext cx="11647358" cy="53244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55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83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159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45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7184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7184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7184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7184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7184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7184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871849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335375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</a:rPr>
                        <a:t>Beräkningsvärden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2024</a:t>
                      </a:r>
                      <a:endParaRPr lang="sv-SE" sz="2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2025</a:t>
                      </a:r>
                      <a:endParaRPr lang="sv-SE" sz="2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2026</a:t>
                      </a:r>
                      <a:endParaRPr lang="sv-SE" sz="2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2027</a:t>
                      </a:r>
                      <a:endParaRPr lang="sv-SE" sz="2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2028</a:t>
                      </a:r>
                      <a:endParaRPr lang="sv-SE" sz="2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2029</a:t>
                      </a:r>
                      <a:endParaRPr lang="sv-SE" sz="2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2030</a:t>
                      </a:r>
                      <a:endParaRPr lang="sv-SE" sz="2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2031</a:t>
                      </a:r>
                      <a:endParaRPr lang="sv-SE" sz="2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8299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</a:rPr>
                        <a:t>Inflation (KPIF)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</a:rPr>
                        <a:t>2,5%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</a:rPr>
                        <a:t>Avgifter (f om 1/1-24)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>
                          <a:effectLst/>
                        </a:rPr>
                        <a:t>2 592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>
                          <a:effectLst/>
                        </a:rPr>
                        <a:t>2 592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>
                          <a:effectLst/>
                        </a:rPr>
                        <a:t>2 592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>
                          <a:effectLst/>
                        </a:rPr>
                        <a:t>2 592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>
                          <a:effectLst/>
                        </a:rPr>
                        <a:t>2 592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>
                          <a:effectLst/>
                        </a:rPr>
                        <a:t>2 592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>
                          <a:effectLst/>
                        </a:rPr>
                        <a:t>2 592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>
                          <a:effectLst/>
                        </a:rPr>
                        <a:t>2 592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8299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</a:rPr>
                        <a:t>räntor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3,5%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</a:rPr>
                        <a:t>Hyror </a:t>
                      </a:r>
                      <a:r>
                        <a:rPr lang="sv-SE" sz="2000" u="none" strike="noStrike" dirty="0" err="1">
                          <a:effectLst/>
                        </a:rPr>
                        <a:t>lgh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 dirty="0">
                          <a:effectLst/>
                        </a:rPr>
                        <a:t>156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 dirty="0">
                          <a:effectLst/>
                        </a:rPr>
                        <a:t>156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 dirty="0">
                          <a:effectLst/>
                        </a:rPr>
                        <a:t>156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 dirty="0">
                          <a:effectLst/>
                        </a:rPr>
                        <a:t>156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 dirty="0">
                          <a:effectLst/>
                        </a:rPr>
                        <a:t>156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 dirty="0">
                          <a:effectLst/>
                        </a:rPr>
                        <a:t>156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 dirty="0">
                          <a:effectLst/>
                        </a:rPr>
                        <a:t>156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 dirty="0">
                          <a:effectLst/>
                        </a:rPr>
                        <a:t>156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8299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</a:rPr>
                        <a:t>borättsyta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</a:rPr>
                        <a:t>3 510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</a:rPr>
                        <a:t>Hyror lokaler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>
                          <a:effectLst/>
                        </a:rPr>
                        <a:t>429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 dirty="0">
                          <a:effectLst/>
                        </a:rPr>
                        <a:t>440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 dirty="0">
                          <a:effectLst/>
                        </a:rPr>
                        <a:t>451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>
                          <a:effectLst/>
                        </a:rPr>
                        <a:t>462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>
                          <a:effectLst/>
                        </a:rPr>
                        <a:t>474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>
                          <a:effectLst/>
                        </a:rPr>
                        <a:t>486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>
                          <a:effectLst/>
                        </a:rPr>
                        <a:t>498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>
                          <a:effectLst/>
                        </a:rPr>
                        <a:t>510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8299">
                <a:tc>
                  <a:txBody>
                    <a:bodyPr/>
                    <a:lstStyle/>
                    <a:p>
                      <a:pPr algn="l" fontAlgn="b"/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Övr</a:t>
                      </a:r>
                      <a:r>
                        <a:rPr lang="sv-SE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intäkt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8299">
                <a:tc>
                  <a:txBody>
                    <a:bodyPr/>
                    <a:lstStyle/>
                    <a:p>
                      <a:pPr algn="l" fontAlgn="b"/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Summa intäkter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3 455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3 466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3 477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3 488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u="none" strike="noStrike" dirty="0">
                          <a:effectLst/>
                        </a:rPr>
                        <a:t>3 500</a:t>
                      </a:r>
                      <a:endParaRPr lang="sv-S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u="none" strike="noStrike" dirty="0">
                          <a:effectLst/>
                        </a:rPr>
                        <a:t>3 511</a:t>
                      </a:r>
                      <a:endParaRPr lang="sv-S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u="none" strike="noStrike" dirty="0">
                          <a:effectLst/>
                        </a:rPr>
                        <a:t>3 524</a:t>
                      </a:r>
                      <a:endParaRPr lang="sv-S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u="none" strike="noStrike" dirty="0">
                          <a:effectLst/>
                        </a:rPr>
                        <a:t>3 536</a:t>
                      </a:r>
                      <a:endParaRPr lang="sv-S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8299">
                <a:tc>
                  <a:txBody>
                    <a:bodyPr/>
                    <a:lstStyle/>
                    <a:p>
                      <a:pPr algn="l" fontAlgn="b"/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8299">
                <a:tc>
                  <a:txBody>
                    <a:bodyPr/>
                    <a:lstStyle/>
                    <a:p>
                      <a:pPr algn="l" fontAlgn="b"/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</a:rPr>
                        <a:t>Driftkostnader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 dirty="0">
                          <a:effectLst/>
                        </a:rPr>
                        <a:t>-2 851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 dirty="0">
                          <a:effectLst/>
                        </a:rPr>
                        <a:t>-2 922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 dirty="0">
                          <a:effectLst/>
                        </a:rPr>
                        <a:t>-2 995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>
                          <a:effectLst/>
                        </a:rPr>
                        <a:t>-3 070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>
                          <a:effectLst/>
                        </a:rPr>
                        <a:t>-3 146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 dirty="0">
                          <a:effectLst/>
                        </a:rPr>
                        <a:t>-3 225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>
                          <a:effectLst/>
                        </a:rPr>
                        <a:t>-3 306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>
                          <a:effectLst/>
                        </a:rPr>
                        <a:t>-3 388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8299">
                <a:tc>
                  <a:txBody>
                    <a:bodyPr/>
                    <a:lstStyle/>
                    <a:p>
                      <a:pPr algn="l" fontAlgn="b"/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Räntekostnader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-533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-533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-533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-533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 dirty="0">
                          <a:effectLst/>
                        </a:rPr>
                        <a:t>-533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 dirty="0">
                          <a:effectLst/>
                        </a:rPr>
                        <a:t>-533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 dirty="0">
                          <a:effectLst/>
                        </a:rPr>
                        <a:t>-533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 dirty="0">
                          <a:effectLst/>
                        </a:rPr>
                        <a:t>-533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8299">
                <a:tc>
                  <a:txBody>
                    <a:bodyPr/>
                    <a:lstStyle/>
                    <a:p>
                      <a:pPr algn="l" fontAlgn="b"/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</a:rPr>
                        <a:t>Uh-objekt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>
                          <a:effectLst/>
                        </a:rPr>
                        <a:t>-234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>
                          <a:effectLst/>
                        </a:rPr>
                        <a:t>-94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>
                          <a:effectLst/>
                        </a:rPr>
                        <a:t>-2 184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>
                          <a:effectLst/>
                        </a:rPr>
                        <a:t>-822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>
                          <a:effectLst/>
                        </a:rPr>
                        <a:t>-613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>
                          <a:effectLst/>
                        </a:rPr>
                        <a:t>-1 524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>
                          <a:effectLst/>
                        </a:rPr>
                        <a:t>-198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 dirty="0">
                          <a:effectLst/>
                        </a:rPr>
                        <a:t>-668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8299">
                <a:tc>
                  <a:txBody>
                    <a:bodyPr/>
                    <a:lstStyle/>
                    <a:p>
                      <a:pPr algn="l" fontAlgn="b"/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u="none" strike="noStrike" dirty="0">
                          <a:effectLst/>
                        </a:rPr>
                        <a:t>Summa kostnader</a:t>
                      </a:r>
                      <a:endParaRPr lang="sv-S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u="none" strike="noStrike" dirty="0">
                          <a:effectLst/>
                        </a:rPr>
                        <a:t>-3 617</a:t>
                      </a:r>
                      <a:endParaRPr lang="sv-S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u="none" strike="noStrike" dirty="0">
                          <a:effectLst/>
                        </a:rPr>
                        <a:t>-3 548</a:t>
                      </a:r>
                      <a:endParaRPr lang="sv-S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u="none" strike="noStrike" dirty="0">
                          <a:effectLst/>
                        </a:rPr>
                        <a:t>-5 </a:t>
                      </a:r>
                      <a:r>
                        <a:rPr lang="sv-SE" sz="2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u="none" strike="noStrike" dirty="0">
                          <a:effectLst/>
                        </a:rPr>
                        <a:t>-4 425</a:t>
                      </a:r>
                      <a:endParaRPr lang="sv-S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u="none" strike="noStrike" dirty="0">
                          <a:effectLst/>
                        </a:rPr>
                        <a:t>-4 292</a:t>
                      </a:r>
                      <a:endParaRPr lang="sv-S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u="none" strike="noStrike" dirty="0">
                          <a:effectLst/>
                        </a:rPr>
                        <a:t>-5 282</a:t>
                      </a:r>
                      <a:endParaRPr lang="sv-S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u="none" strike="noStrike" dirty="0">
                          <a:effectLst/>
                        </a:rPr>
                        <a:t>-4 037</a:t>
                      </a:r>
                      <a:endParaRPr lang="sv-S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u="none" strike="noStrike" dirty="0">
                          <a:effectLst/>
                        </a:rPr>
                        <a:t>-4 589</a:t>
                      </a:r>
                      <a:endParaRPr lang="sv-S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8299">
                <a:tc>
                  <a:txBody>
                    <a:bodyPr/>
                    <a:lstStyle/>
                    <a:p>
                      <a:pPr algn="l" fontAlgn="b"/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8299">
                <a:tc>
                  <a:txBody>
                    <a:bodyPr/>
                    <a:lstStyle/>
                    <a:p>
                      <a:pPr algn="l" fontAlgn="b"/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u="none" strike="noStrike" dirty="0">
                          <a:effectLst/>
                        </a:rPr>
                        <a:t>Netto</a:t>
                      </a:r>
                      <a:endParaRPr lang="sv-S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u="none" strike="noStrike" dirty="0">
                          <a:effectLst/>
                        </a:rPr>
                        <a:t>-162</a:t>
                      </a:r>
                      <a:endParaRPr lang="sv-S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u="none" strike="noStrike" dirty="0">
                          <a:effectLst/>
                        </a:rPr>
                        <a:t>-83</a:t>
                      </a:r>
                      <a:endParaRPr lang="sv-S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u="none" strike="noStrike">
                          <a:effectLst/>
                        </a:rPr>
                        <a:t>-2 235</a:t>
                      </a:r>
                      <a:endParaRPr lang="sv-SE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u="none" strike="noStrike">
                          <a:effectLst/>
                        </a:rPr>
                        <a:t>-937</a:t>
                      </a:r>
                      <a:endParaRPr lang="sv-SE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u="none" strike="noStrike" dirty="0">
                          <a:effectLst/>
                        </a:rPr>
                        <a:t>-793</a:t>
                      </a:r>
                      <a:endParaRPr lang="sv-S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u="none" strike="noStrike" dirty="0">
                          <a:effectLst/>
                        </a:rPr>
                        <a:t>-1 770</a:t>
                      </a:r>
                      <a:endParaRPr lang="sv-S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u="none" strike="noStrike" dirty="0">
                          <a:effectLst/>
                        </a:rPr>
                        <a:t>-513</a:t>
                      </a:r>
                      <a:endParaRPr lang="sv-S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u="none" strike="noStrike" dirty="0">
                          <a:effectLst/>
                        </a:rPr>
                        <a:t>-1 053</a:t>
                      </a:r>
                      <a:endParaRPr lang="sv-S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68299">
                <a:tc>
                  <a:txBody>
                    <a:bodyPr/>
                    <a:lstStyle/>
                    <a:p>
                      <a:pPr algn="l" fontAlgn="b"/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</a:rPr>
                        <a:t>Medelvärde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>
                          <a:effectLst/>
                        </a:rPr>
                        <a:t>-943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68299">
                <a:tc>
                  <a:txBody>
                    <a:bodyPr/>
                    <a:lstStyle/>
                    <a:p>
                      <a:pPr algn="l" fontAlgn="b"/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</a:rPr>
                        <a:t>Per kvm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>
                          <a:effectLst/>
                        </a:rPr>
                        <a:t>-0,269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6407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xmlns="" id="{F3F3EBEC-3CE0-E8E6-DA49-E6957294C09D}"/>
              </a:ext>
            </a:extLst>
          </p:cNvPr>
          <p:cNvSpPr txBox="1">
            <a:spLocks/>
          </p:cNvSpPr>
          <p:nvPr/>
        </p:nvSpPr>
        <p:spPr>
          <a:xfrm>
            <a:off x="192528" y="170284"/>
            <a:ext cx="6657597" cy="1955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5000" b="1" dirty="0">
                <a:solidFill>
                  <a:schemeClr val="bg1">
                    <a:alpha val="80000"/>
                  </a:schemeClr>
                </a:solidFill>
              </a:rPr>
              <a:t>Ekonomiska läget, mm</a:t>
            </a:r>
            <a:r>
              <a:rPr lang="sv-SE" sz="5000" dirty="0">
                <a:solidFill>
                  <a:schemeClr val="bg1">
                    <a:alpha val="80000"/>
                  </a:schemeClr>
                </a:solidFill>
              </a:rPr>
              <a:t/>
            </a:r>
            <a:br>
              <a:rPr lang="sv-SE" sz="5000" dirty="0">
                <a:solidFill>
                  <a:schemeClr val="bg1">
                    <a:alpha val="80000"/>
                  </a:schemeClr>
                </a:solidFill>
              </a:rPr>
            </a:br>
            <a:r>
              <a:rPr lang="sv-SE" sz="2800" dirty="0">
                <a:solidFill>
                  <a:schemeClr val="bg1">
                    <a:alpha val="80000"/>
                  </a:schemeClr>
                </a:solidFill>
              </a:rPr>
              <a:t/>
            </a:r>
            <a:br>
              <a:rPr lang="sv-SE" sz="2800" dirty="0">
                <a:solidFill>
                  <a:schemeClr val="bg1">
                    <a:alpha val="80000"/>
                  </a:schemeClr>
                </a:solidFill>
              </a:rPr>
            </a:br>
            <a:r>
              <a:rPr lang="sv-SE" dirty="0">
                <a:solidFill>
                  <a:schemeClr val="bg1">
                    <a:alpha val="80000"/>
                  </a:schemeClr>
                </a:solidFill>
              </a:rPr>
              <a:t>Nu &amp; framåt</a:t>
            </a:r>
            <a:endParaRPr lang="sv-SE" sz="5000" dirty="0">
              <a:solidFill>
                <a:schemeClr val="bg1">
                  <a:alpha val="80000"/>
                </a:schemeClr>
              </a:solidFill>
            </a:endParaRP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xmlns="" id="{22BBFFE7-ED1C-77AF-71AB-73E3EAEB44F3}"/>
              </a:ext>
            </a:extLst>
          </p:cNvPr>
          <p:cNvSpPr txBox="1">
            <a:spLocks/>
          </p:cNvSpPr>
          <p:nvPr/>
        </p:nvSpPr>
        <p:spPr>
          <a:xfrm>
            <a:off x="476805" y="5765118"/>
            <a:ext cx="2440889" cy="4785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solidFill>
                  <a:schemeClr val="bg1">
                    <a:alpha val="80000"/>
                  </a:schemeClr>
                </a:solidFill>
              </a:rPr>
              <a:t>2023-12-14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xmlns="" id="{37C0170A-77D9-CFAA-C38D-CB013EFB6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5072" y="1730215"/>
            <a:ext cx="6657597" cy="451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35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22114"/>
          </a:xfrm>
        </p:spPr>
        <p:txBody>
          <a:bodyPr>
            <a:normAutofit/>
          </a:bodyPr>
          <a:lstStyle/>
          <a:p>
            <a:r>
              <a:rPr lang="sv-SE" sz="3600" dirty="0"/>
              <a:t>Intäktsökning - brist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Avgift 2024 per kvm           739:- / år</a:t>
            </a:r>
          </a:p>
          <a:p>
            <a:r>
              <a:rPr lang="sv-SE" dirty="0"/>
              <a:t>Behov			        1008:- / år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2196132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22" y="1153275"/>
            <a:ext cx="5400600" cy="4708980"/>
          </a:xfrm>
        </p:spPr>
      </p:pic>
      <p:sp>
        <p:nvSpPr>
          <p:cNvPr id="5" name="textruta 4"/>
          <p:cNvSpPr txBox="1"/>
          <p:nvPr/>
        </p:nvSpPr>
        <p:spPr>
          <a:xfrm>
            <a:off x="5672322" y="1153274"/>
            <a:ext cx="5400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 dirty="0">
                <a:solidFill>
                  <a:prstClr val="black"/>
                </a:solidFill>
                <a:latin typeface="Calibri"/>
              </a:rPr>
              <a:t>”Styrelser behöver förflytta fokus från vad avgiften är i dag, till vad den borde vara sett till sparbehovet och gällande räntenivå. Vissa föreningar har en brant uppförsbacke framför sig och behöver höja avgiften med </a:t>
            </a:r>
            <a:r>
              <a:rPr lang="sv-SE" sz="3000" b="1" dirty="0">
                <a:solidFill>
                  <a:prstClr val="black"/>
                </a:solidFill>
                <a:latin typeface="Calibri"/>
              </a:rPr>
              <a:t>50 procent </a:t>
            </a:r>
            <a:r>
              <a:rPr lang="sv-SE" sz="3000" dirty="0">
                <a:solidFill>
                  <a:prstClr val="black"/>
                </a:solidFill>
                <a:latin typeface="Calibri"/>
              </a:rPr>
              <a:t>för en långsiktig ekonomi i balans, fortsätter Cecilia </a:t>
            </a:r>
            <a:r>
              <a:rPr lang="sv-SE" sz="3000" dirty="0" err="1">
                <a:solidFill>
                  <a:prstClr val="black"/>
                </a:solidFill>
                <a:latin typeface="Calibri"/>
              </a:rPr>
              <a:t>Jutell</a:t>
            </a:r>
            <a:r>
              <a:rPr lang="sv-SE" sz="3000" dirty="0">
                <a:solidFill>
                  <a:prstClr val="black"/>
                </a:solidFill>
                <a:latin typeface="Calibri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4172964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/>
              <a:t>NABO - vår ekonomiska förvaltare: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sz="2800" dirty="0"/>
              <a:t>Enligt föregående års årsredovisning skulle ni ha sparat </a:t>
            </a:r>
            <a:r>
              <a:rPr lang="sv-SE" sz="2800" b="1" dirty="0"/>
              <a:t>36 kronor per kvadratmeter</a:t>
            </a:r>
            <a:r>
              <a:rPr lang="sv-SE" sz="2800" dirty="0"/>
              <a:t>, vilket är lågt. En förening med en komplett underhållsplan behöver i snitt avsätta mellan </a:t>
            </a:r>
            <a:r>
              <a:rPr lang="sv-SE" sz="2800" b="1" dirty="0"/>
              <a:t>250–350 kronor per kvadratmeter</a:t>
            </a:r>
            <a:r>
              <a:rPr lang="sv-SE" sz="2800" dirty="0"/>
              <a:t> årligen.</a:t>
            </a:r>
          </a:p>
          <a:p>
            <a:endParaRPr lang="sv-SE" sz="2800" dirty="0"/>
          </a:p>
          <a:p>
            <a:r>
              <a:rPr lang="sv-SE" sz="2800" dirty="0"/>
              <a:t>Vad bör ni göra framöver?   </a:t>
            </a:r>
            <a:br>
              <a:rPr lang="sv-SE" sz="2800" dirty="0"/>
            </a:br>
            <a:r>
              <a:rPr lang="sv-SE" sz="2800" dirty="0"/>
              <a:t>För att säkerställa en bra och långsiktig förvaltning av er ekonomi och fastighet behöver ni skapa en långsiktig plan. Det kräver en </a:t>
            </a:r>
            <a:r>
              <a:rPr lang="sv-SE" sz="2800" b="1" dirty="0"/>
              <a:t>professionellt upprättad och uppdaterad underhållsplan</a:t>
            </a:r>
            <a:r>
              <a:rPr lang="sv-SE" sz="2800" dirty="0"/>
              <a:t> tillsammans med en </a:t>
            </a:r>
            <a:r>
              <a:rPr lang="sv-SE" sz="2800" b="1" dirty="0"/>
              <a:t>långsiktig planering för ekonomin</a:t>
            </a:r>
            <a:r>
              <a:rPr lang="sv-SE" sz="2800" dirty="0"/>
              <a:t>. </a:t>
            </a:r>
          </a:p>
          <a:p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5616979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/>
              <a:t>Vad kan hända? (I värsta fall)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599" y="1600201"/>
            <a:ext cx="11217639" cy="4525963"/>
          </a:xfrm>
        </p:spPr>
        <p:txBody>
          <a:bodyPr>
            <a:normAutofit fontScale="92500" lnSpcReduction="10000"/>
          </a:bodyPr>
          <a:lstStyle/>
          <a:p>
            <a:r>
              <a:rPr lang="sv-SE" sz="4400" dirty="0"/>
              <a:t>Likvidation – konkurs</a:t>
            </a:r>
            <a:r>
              <a:rPr lang="sv-SE" sz="3600" dirty="0"/>
              <a:t/>
            </a:r>
            <a:br>
              <a:rPr lang="sv-SE" sz="3600" dirty="0"/>
            </a:br>
            <a:r>
              <a:rPr lang="sv-SE" sz="3600" dirty="0"/>
              <a:t>Ingen bostadsrätt längre. Värdet försvinner.</a:t>
            </a:r>
          </a:p>
          <a:p>
            <a:endParaRPr lang="sv-SE" sz="3600" dirty="0"/>
          </a:p>
          <a:p>
            <a:r>
              <a:rPr lang="sv-SE" sz="3600" b="1" dirty="0"/>
              <a:t>Före </a:t>
            </a:r>
            <a:r>
              <a:rPr lang="sv-SE" i="1" dirty="0"/>
              <a:t>exempel</a:t>
            </a:r>
            <a:r>
              <a:rPr lang="sv-SE" sz="3600" dirty="0"/>
              <a:t>					</a:t>
            </a:r>
            <a:r>
              <a:rPr lang="sv-SE" sz="3600" b="1" dirty="0"/>
              <a:t>Efter</a:t>
            </a:r>
          </a:p>
          <a:p>
            <a:r>
              <a:rPr lang="sv-SE" sz="3600" dirty="0"/>
              <a:t>Värde 3 000 000 :-			 Värde</a:t>
            </a:r>
            <a:r>
              <a:rPr lang="sv-SE" sz="3600" dirty="0">
                <a:solidFill>
                  <a:srgbClr val="FF0000"/>
                </a:solidFill>
              </a:rPr>
              <a:t>  0 :-</a:t>
            </a:r>
          </a:p>
          <a:p>
            <a:endParaRPr lang="sv-SE" sz="3600" dirty="0"/>
          </a:p>
          <a:p>
            <a:r>
              <a:rPr lang="sv-SE" sz="3600" dirty="0"/>
              <a:t>Lägenheter övergår till hyreslägenheter.    </a:t>
            </a:r>
          </a:p>
          <a:p>
            <a:r>
              <a:rPr lang="sv-SE" sz="3600" dirty="0"/>
              <a:t>Du har ditt bostadslån kvar att betala, men ingen bostadsrätt! </a:t>
            </a:r>
          </a:p>
        </p:txBody>
      </p:sp>
    </p:spTree>
    <p:extLst>
      <p:ext uri="{BB962C8B-B14F-4D97-AF65-F5344CB8AC3E}">
        <p14:creationId xmlns:p14="http://schemas.microsoft.com/office/powerpoint/2010/main" val="23369030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/>
              <a:t>Om lån på bostadsrätten idag: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" y="1600201"/>
            <a:ext cx="10018426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u="sng" dirty="0"/>
              <a:t>Lånet sägs upp till omedelbar betalning</a:t>
            </a:r>
          </a:p>
          <a:p>
            <a:pPr marL="0" indent="0">
              <a:buNone/>
            </a:pPr>
            <a:r>
              <a:rPr lang="sv-SE" sz="2800" dirty="0"/>
              <a:t>Alternativ 1</a:t>
            </a:r>
            <a:br>
              <a:rPr lang="sv-SE" sz="2800" dirty="0"/>
            </a:br>
            <a:endParaRPr lang="sv-SE" sz="2800" dirty="0"/>
          </a:p>
          <a:p>
            <a:r>
              <a:rPr lang="sv-SE" sz="2800" b="1" dirty="0"/>
              <a:t>Kreditvärdig</a:t>
            </a:r>
          </a:p>
          <a:p>
            <a:pPr lvl="1"/>
            <a:r>
              <a:rPr lang="sv-SE" dirty="0"/>
              <a:t>Nytt lån utan säkerhet</a:t>
            </a:r>
          </a:p>
          <a:p>
            <a:pPr lvl="1"/>
            <a:r>
              <a:rPr lang="sv-SE" dirty="0"/>
              <a:t>Amortering, t ex på 10 år</a:t>
            </a:r>
          </a:p>
          <a:p>
            <a:pPr lvl="1"/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xmlns="" id="{CD0D2EA2-3961-DBBB-D90D-7C25E23598C8}"/>
              </a:ext>
            </a:extLst>
          </p:cNvPr>
          <p:cNvSpPr txBox="1"/>
          <p:nvPr/>
        </p:nvSpPr>
        <p:spPr>
          <a:xfrm>
            <a:off x="6096000" y="2769193"/>
            <a:ext cx="54864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sv-SE" sz="2800" dirty="0"/>
              <a:t>Om man får ett lån </a:t>
            </a:r>
            <a:r>
              <a:rPr lang="sv-SE" sz="2800" dirty="0" smtClean="0"/>
              <a:t>på 1 miljon utan </a:t>
            </a:r>
            <a:r>
              <a:rPr lang="sv-SE" sz="2800" dirty="0"/>
              <a:t>säkerhet på 10 år blir effekten, med 8 % ränta och annuitet, ca 140 000:- per år (11.700:- per månad)</a:t>
            </a:r>
          </a:p>
          <a:p>
            <a:pPr lvl="1"/>
            <a:r>
              <a:rPr lang="sv-SE" sz="2800" dirty="0"/>
              <a:t>Till detta kommer hyra för lägenheten, exempelvis 7.000:- för en tvåa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700437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/>
              <a:t>Om lån på bostadsrätten idag: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u="sng" dirty="0"/>
              <a:t>Lånet sägs upp till omedelbar betalning</a:t>
            </a:r>
          </a:p>
          <a:p>
            <a:pPr marL="0" indent="0">
              <a:buNone/>
            </a:pPr>
            <a:r>
              <a:rPr lang="sv-SE" sz="2800" dirty="0"/>
              <a:t>Alternativ 2</a:t>
            </a:r>
            <a:br>
              <a:rPr lang="sv-SE" sz="2800" dirty="0"/>
            </a:br>
            <a:endParaRPr lang="sv-SE" sz="2800" dirty="0"/>
          </a:p>
          <a:p>
            <a:r>
              <a:rPr lang="sv-SE" sz="2800" b="1" dirty="0"/>
              <a:t>Icke</a:t>
            </a:r>
            <a:r>
              <a:rPr lang="sv-SE" sz="2800" dirty="0"/>
              <a:t> kreditvärdig</a:t>
            </a:r>
          </a:p>
          <a:p>
            <a:pPr lvl="1"/>
            <a:r>
              <a:rPr lang="sv-SE" dirty="0"/>
              <a:t>Kan få förödande konsekvenser:</a:t>
            </a:r>
          </a:p>
          <a:p>
            <a:pPr lvl="2"/>
            <a:r>
              <a:rPr lang="sv-SE" sz="2800" dirty="0"/>
              <a:t>Personlig konkurs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035957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/>
              <a:t>Möjligt scenario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Avgiftshöjning till ca 1.000:- per kvm per år</a:t>
            </a:r>
          </a:p>
          <a:p>
            <a:endParaRPr lang="sv-SE" dirty="0"/>
          </a:p>
          <a:p>
            <a:r>
              <a:rPr lang="sv-SE" sz="2800" dirty="0"/>
              <a:t>Lägenhetsyta:			Månadsavgift:</a:t>
            </a:r>
          </a:p>
          <a:p>
            <a:r>
              <a:rPr lang="sv-SE" sz="2800" dirty="0"/>
              <a:t>          55   				      4.620:-</a:t>
            </a:r>
          </a:p>
          <a:p>
            <a:r>
              <a:rPr lang="sv-SE" sz="2800" dirty="0"/>
              <a:t>          67				      5.628:-</a:t>
            </a:r>
          </a:p>
          <a:p>
            <a:r>
              <a:rPr lang="sv-SE" sz="2800" dirty="0"/>
              <a:t>          89				      7.476:-</a:t>
            </a:r>
          </a:p>
          <a:p>
            <a:r>
              <a:rPr lang="sv-SE" sz="2800" dirty="0"/>
              <a:t>        110				      9.240:-</a:t>
            </a:r>
          </a:p>
        </p:txBody>
      </p:sp>
    </p:spTree>
    <p:extLst>
      <p:ext uri="{BB962C8B-B14F-4D97-AF65-F5344CB8AC3E}">
        <p14:creationId xmlns:p14="http://schemas.microsoft.com/office/powerpoint/2010/main" val="41603851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200" dirty="0"/>
              <a:t>NABO:</a:t>
            </a:r>
            <a:br>
              <a:rPr lang="sv-SE" sz="3200" dirty="0"/>
            </a:br>
            <a:r>
              <a:rPr lang="sv-SE" sz="3200" dirty="0"/>
              <a:t> (Jonas Gustavsson, gruppchef ekonomisk förvaltning)</a:t>
            </a:r>
            <a:endParaRPr lang="en-US" sz="32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/>
              <a:t>Föreningen bör över tid spara/amortera lika mkt som man behöver underhålla fastigheten med. Nu sker en omställning med ränteläget för föreningar där räntor förväntas långsiktigt hamna kring 3,5% dvs i snitt </a:t>
            </a:r>
            <a:r>
              <a:rPr lang="sv-SE" b="1" dirty="0"/>
              <a:t>en 3 dubbling av räntekostnaderna</a:t>
            </a:r>
            <a:r>
              <a:rPr lang="sv-SE" dirty="0"/>
              <a:t> mot tidigare år. I tillägg till detta har kostnadsläget via den höga </a:t>
            </a:r>
            <a:r>
              <a:rPr lang="sv-SE" b="1" dirty="0"/>
              <a:t>inflationen snabbt ökat kostnaderna för driften </a:t>
            </a:r>
            <a:r>
              <a:rPr lang="sv-SE" dirty="0"/>
              <a:t>av fastigheten (skötsel och taxebundna kostnader).  För att hantera dessa kostnadsförändringar ser vi att det </a:t>
            </a:r>
            <a:r>
              <a:rPr lang="sv-SE" b="1" dirty="0"/>
              <a:t>kommer krävas över 40 % i snitt i </a:t>
            </a:r>
            <a:r>
              <a:rPr lang="sv-SE" b="1" dirty="0" smtClean="0"/>
              <a:t>avgiftsökningar</a:t>
            </a:r>
            <a:r>
              <a:rPr lang="sv-SE" dirty="0" smtClean="0"/>
              <a:t>. </a:t>
            </a:r>
            <a:endParaRPr lang="sv-SE" dirty="0"/>
          </a:p>
          <a:p>
            <a:r>
              <a:rPr lang="sv-SE" dirty="0"/>
              <a:t>Anpassning till nya kostnadsläget behöver ju ske </a:t>
            </a:r>
            <a:r>
              <a:rPr lang="sv-SE" b="1" dirty="0"/>
              <a:t>så fort som möjligt </a:t>
            </a:r>
            <a:r>
              <a:rPr lang="sv-SE" dirty="0"/>
              <a:t>för ekonomisk stabilitet, säkerställa likviditet/buffert, ej skjuta finansiering </a:t>
            </a:r>
            <a:r>
              <a:rPr lang="sv-SE" dirty="0" smtClean="0"/>
              <a:t>av underhåll </a:t>
            </a:r>
            <a:r>
              <a:rPr lang="sv-SE" dirty="0"/>
              <a:t>på framtida medlemmar samt riskera en för hög skuldsättning (= högre avgifter).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4082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B8FA286F-FC53-C99D-D3E8-81BDD4CC3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5 - Ekonomi – vad gäller framåt?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054F0301-1E53-B11E-99F3-78239DFEF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b="1" dirty="0"/>
              <a:t>Spara </a:t>
            </a:r>
            <a:r>
              <a:rPr lang="sv-SE" b="1" dirty="0" smtClean="0"/>
              <a:t>mer</a:t>
            </a:r>
            <a:endParaRPr lang="sv-SE" sz="1600" dirty="0"/>
          </a:p>
          <a:p>
            <a:r>
              <a:rPr lang="sv-SE" b="1" dirty="0" smtClean="0"/>
              <a:t>Uppdatera underhållsplan</a:t>
            </a:r>
            <a:r>
              <a:rPr lang="sv-SE" sz="1600" dirty="0"/>
              <a:t/>
            </a:r>
            <a:br>
              <a:rPr lang="sv-SE" sz="1600" dirty="0"/>
            </a:br>
            <a:endParaRPr lang="sv-SE" sz="1600" dirty="0"/>
          </a:p>
          <a:p>
            <a:r>
              <a:rPr lang="sv-SE" b="1" dirty="0"/>
              <a:t>Skapa långsiktig ekonomisk plan</a:t>
            </a:r>
            <a:br>
              <a:rPr lang="sv-SE" b="1" dirty="0"/>
            </a:br>
            <a:r>
              <a:rPr lang="sv-SE" sz="2400" dirty="0" smtClean="0"/>
              <a:t>Finansiera underhållsplan, drift och sparande</a:t>
            </a:r>
            <a:r>
              <a:rPr lang="sv-SE" b="1" dirty="0"/>
              <a:t/>
            </a:r>
            <a:br>
              <a:rPr lang="sv-SE" b="1" dirty="0"/>
            </a:br>
            <a:endParaRPr lang="sv-SE" sz="1600" b="1" dirty="0"/>
          </a:p>
          <a:p>
            <a:r>
              <a:rPr lang="sv-SE" b="1" dirty="0"/>
              <a:t>Syfte: Solid ekonomi med </a:t>
            </a:r>
            <a:r>
              <a:rPr lang="sv-SE" b="1" dirty="0" smtClean="0"/>
              <a:t>bibehållet värde av andelar och bostadsrätter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29788038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C2ADD8ED-F1ED-DE72-EA88-5D97076C3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6 - Kommunikation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C3BBDFD0-B61A-AD2F-493C-FE40950C1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5000"/>
            <a:ext cx="10722932" cy="4086660"/>
          </a:xfrm>
        </p:spPr>
        <p:txBody>
          <a:bodyPr>
            <a:normAutofit/>
          </a:bodyPr>
          <a:lstStyle/>
          <a:p>
            <a:r>
              <a:rPr lang="sv-SE" dirty="0"/>
              <a:t>Anslag i portarna</a:t>
            </a:r>
          </a:p>
          <a:p>
            <a:r>
              <a:rPr lang="sv-SE" dirty="0"/>
              <a:t>Nyhetsbrev – brevlåda</a:t>
            </a:r>
          </a:p>
          <a:p>
            <a:r>
              <a:rPr lang="sv-SE" dirty="0"/>
              <a:t>Nyhetsbrev – e-post</a:t>
            </a:r>
          </a:p>
          <a:p>
            <a:r>
              <a:rPr lang="sv-SE" dirty="0"/>
              <a:t>Hemsida </a:t>
            </a:r>
            <a:r>
              <a:rPr lang="sv-SE" i="1" dirty="0"/>
              <a:t>– https://</a:t>
            </a:r>
            <a:r>
              <a:rPr lang="sv-SE" i="1" dirty="0" smtClean="0"/>
              <a:t>varmeln.bostadsratterna.se</a:t>
            </a:r>
            <a:r>
              <a:rPr lang="sv-SE" dirty="0" smtClean="0"/>
              <a:t> </a:t>
            </a:r>
            <a:endParaRPr lang="sv-SE" dirty="0"/>
          </a:p>
          <a:p>
            <a:r>
              <a:rPr lang="sv-SE" dirty="0"/>
              <a:t>E-post </a:t>
            </a:r>
            <a:r>
              <a:rPr lang="sv-SE" i="1" dirty="0"/>
              <a:t>varmelnbrf@gmail.com </a:t>
            </a:r>
          </a:p>
          <a:p>
            <a:r>
              <a:rPr lang="sv-SE" dirty="0"/>
              <a:t>Facebook – de boendes egna initiativ och arena</a:t>
            </a:r>
            <a:br>
              <a:rPr lang="sv-SE" dirty="0"/>
            </a:br>
            <a:r>
              <a:rPr lang="sv-SE" sz="2000" i="1" dirty="0"/>
              <a:t>Vi som bor på Svärdlångsvägen 54-70</a:t>
            </a:r>
            <a:endParaRPr lang="sv-SE" dirty="0"/>
          </a:p>
        </p:txBody>
      </p:sp>
      <p:pic>
        <p:nvPicPr>
          <p:cNvPr id="5" name="Bildobjekt 4" descr="En bild som visar text, mönster, kvadrat, skärmbild&#10;&#10;Automatiskt genererad beskrivning">
            <a:extLst>
              <a:ext uri="{FF2B5EF4-FFF2-40B4-BE49-F238E27FC236}">
                <a16:creationId xmlns:a16="http://schemas.microsoft.com/office/drawing/2014/main" xmlns="" id="{474E3BEF-6AD7-9852-2548-8DC3C9B933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33" y="5611660"/>
            <a:ext cx="1024762" cy="1196191"/>
          </a:xfrm>
          <a:prstGeom prst="rect">
            <a:avLst/>
          </a:prstGeom>
        </p:spPr>
      </p:pic>
      <p:pic>
        <p:nvPicPr>
          <p:cNvPr id="9" name="Bildobjekt 8" descr="En bild som visar mönster, text, skärmbild, kvadrat&#10;&#10;Automatiskt genererad beskrivning">
            <a:extLst>
              <a:ext uri="{FF2B5EF4-FFF2-40B4-BE49-F238E27FC236}">
                <a16:creationId xmlns:a16="http://schemas.microsoft.com/office/drawing/2014/main" xmlns="" id="{01A2E74B-E7CD-0432-B72F-C08DA20C2B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751" y="5612295"/>
            <a:ext cx="1024762" cy="119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487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DF6C3844-AE84-82BE-25A4-C66DFE124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EBC4C0E4-75EF-28F8-803D-DF106E3C8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18557"/>
            <a:ext cx="10722932" cy="465840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v-SE" sz="3200" dirty="0" smtClean="0"/>
              <a:t>Bostadsrättsförening </a:t>
            </a:r>
            <a:r>
              <a:rPr lang="sv-SE" sz="3200" dirty="0"/>
              <a:t>– vad är det?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3200" dirty="0" smtClean="0"/>
              <a:t>Underhållsobjekt</a:t>
            </a:r>
            <a:endParaRPr lang="sv-SE" sz="3200" dirty="0"/>
          </a:p>
          <a:p>
            <a:pPr marL="514350" indent="-514350">
              <a:buFont typeface="+mj-lt"/>
              <a:buAutoNum type="arabicPeriod"/>
            </a:pPr>
            <a:r>
              <a:rPr lang="sv-SE" sz="3200" dirty="0" smtClean="0"/>
              <a:t>Kandidater till styrelsen </a:t>
            </a:r>
            <a:r>
              <a:rPr lang="sv-SE" sz="3200" dirty="0"/>
              <a:t>– valberedningen väntar på dig!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3200" dirty="0"/>
              <a:t>Ekonomi - nuläget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3200" dirty="0"/>
              <a:t>Ekonomi – vad gäller framåt?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3200" dirty="0"/>
              <a:t>Kommunikation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3200" dirty="0"/>
              <a:t>Frågestund</a:t>
            </a:r>
          </a:p>
        </p:txBody>
      </p:sp>
    </p:spTree>
    <p:extLst>
      <p:ext uri="{BB962C8B-B14F-4D97-AF65-F5344CB8AC3E}">
        <p14:creationId xmlns:p14="http://schemas.microsoft.com/office/powerpoint/2010/main" val="11930026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B8FA286F-FC53-C99D-D3E8-81BDD4CC3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7 - Frågor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054F0301-1E53-B11E-99F3-78239DFEF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2826" y="1333542"/>
            <a:ext cx="1251679" cy="1325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xmlns="" id="{4EE68326-57C2-F41C-D407-5048E6713926}"/>
              </a:ext>
            </a:extLst>
          </p:cNvPr>
          <p:cNvSpPr txBox="1">
            <a:spLocks/>
          </p:cNvSpPr>
          <p:nvPr/>
        </p:nvSpPr>
        <p:spPr>
          <a:xfrm>
            <a:off x="4550780" y="1741447"/>
            <a:ext cx="1251679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v-SE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xmlns="" id="{C516E708-8E20-0F34-0E71-32B6766359DF}"/>
              </a:ext>
            </a:extLst>
          </p:cNvPr>
          <p:cNvSpPr txBox="1">
            <a:spLocks/>
          </p:cNvSpPr>
          <p:nvPr/>
        </p:nvSpPr>
        <p:spPr>
          <a:xfrm>
            <a:off x="5184723" y="2096019"/>
            <a:ext cx="1251679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v-SE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xmlns="" id="{FE36E81C-6311-7B8B-FE65-EF47502B3FB3}"/>
              </a:ext>
            </a:extLst>
          </p:cNvPr>
          <p:cNvSpPr txBox="1">
            <a:spLocks/>
          </p:cNvSpPr>
          <p:nvPr/>
        </p:nvSpPr>
        <p:spPr>
          <a:xfrm>
            <a:off x="5818666" y="1845480"/>
            <a:ext cx="1251679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v-SE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xmlns="" id="{E95CA8F8-C025-962D-1625-8C47CB04F7D0}"/>
              </a:ext>
            </a:extLst>
          </p:cNvPr>
          <p:cNvSpPr txBox="1">
            <a:spLocks/>
          </p:cNvSpPr>
          <p:nvPr/>
        </p:nvSpPr>
        <p:spPr>
          <a:xfrm>
            <a:off x="4243466" y="2424306"/>
            <a:ext cx="1251679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v-SE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xmlns="" id="{04F626D7-3CC9-4F07-1AC3-870557EF6665}"/>
              </a:ext>
            </a:extLst>
          </p:cNvPr>
          <p:cNvSpPr txBox="1">
            <a:spLocks/>
          </p:cNvSpPr>
          <p:nvPr/>
        </p:nvSpPr>
        <p:spPr>
          <a:xfrm>
            <a:off x="5358983" y="2720648"/>
            <a:ext cx="1251679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v-SE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xmlns="" id="{CE578E1D-1C3C-0A5B-A7B0-AB9DCFC7E575}"/>
              </a:ext>
            </a:extLst>
          </p:cNvPr>
          <p:cNvSpPr txBox="1">
            <a:spLocks/>
          </p:cNvSpPr>
          <p:nvPr/>
        </p:nvSpPr>
        <p:spPr>
          <a:xfrm>
            <a:off x="5986072" y="2606674"/>
            <a:ext cx="1251679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v-SE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xmlns="" id="{94A73C51-36C7-2F93-C79C-D96C1A5388D4}"/>
              </a:ext>
            </a:extLst>
          </p:cNvPr>
          <p:cNvSpPr txBox="1">
            <a:spLocks/>
          </p:cNvSpPr>
          <p:nvPr/>
        </p:nvSpPr>
        <p:spPr>
          <a:xfrm>
            <a:off x="5682522" y="3367868"/>
            <a:ext cx="1251679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v-SE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xmlns="" id="{F8007EC9-1AF0-7EDA-C7B5-BAE0F9A32E6A}"/>
              </a:ext>
            </a:extLst>
          </p:cNvPr>
          <p:cNvSpPr txBox="1">
            <a:spLocks/>
          </p:cNvSpPr>
          <p:nvPr/>
        </p:nvSpPr>
        <p:spPr>
          <a:xfrm>
            <a:off x="5663784" y="4496606"/>
            <a:ext cx="1251679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v-SE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xmlns="" id="{FD20EA7B-5480-C013-D1E0-7E078E59B13A}"/>
              </a:ext>
            </a:extLst>
          </p:cNvPr>
          <p:cNvSpPr txBox="1">
            <a:spLocks/>
          </p:cNvSpPr>
          <p:nvPr/>
        </p:nvSpPr>
        <p:spPr>
          <a:xfrm>
            <a:off x="4751882" y="2943094"/>
            <a:ext cx="1251679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v-SE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xmlns="" id="{B78F13A9-F72E-2454-600A-E539E47C20E1}"/>
              </a:ext>
            </a:extLst>
          </p:cNvPr>
          <p:cNvSpPr txBox="1">
            <a:spLocks/>
          </p:cNvSpPr>
          <p:nvPr/>
        </p:nvSpPr>
        <p:spPr>
          <a:xfrm>
            <a:off x="5074171" y="3913188"/>
            <a:ext cx="1251679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v-SE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xmlns="" id="{AF03C285-D360-7774-E999-34F7EFD2E533}"/>
              </a:ext>
            </a:extLst>
          </p:cNvPr>
          <p:cNvSpPr txBox="1">
            <a:spLocks/>
          </p:cNvSpPr>
          <p:nvPr/>
        </p:nvSpPr>
        <p:spPr>
          <a:xfrm>
            <a:off x="5470160" y="5165594"/>
            <a:ext cx="1251679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v-SE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3924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1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2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77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B8FA286F-FC53-C99D-D3E8-81BDD4CC3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1 - </a:t>
            </a:r>
            <a:r>
              <a:rPr lang="sv-SE" dirty="0" smtClean="0"/>
              <a:t>Bostadsrättsförening </a:t>
            </a:r>
            <a:r>
              <a:rPr lang="sv-SE" dirty="0"/>
              <a:t>– vad är det?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054F0301-1E53-B11E-99F3-78239DFEF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base"/>
            <a:r>
              <a:rPr lang="sv-SE" b="1" i="0" dirty="0" smtClean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En </a:t>
            </a:r>
            <a:r>
              <a:rPr lang="sv-SE" sz="4100" b="1" i="0" dirty="0" smtClean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företagsform</a:t>
            </a:r>
            <a:r>
              <a:rPr lang="sv-SE" b="1" i="0" dirty="0" smtClean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under kategorin ”Ekonomisk förening” (Bostadsrättslag 1991:614)</a:t>
            </a:r>
          </a:p>
          <a:p>
            <a:pPr fontAlgn="base"/>
            <a:r>
              <a:rPr lang="sv-SE" b="1" dirty="0" smtClean="0">
                <a:solidFill>
                  <a:schemeClr val="bg1"/>
                </a:solidFill>
                <a:latin typeface="Open Sans" panose="020B0606030504020204" pitchFamily="34" charset="0"/>
              </a:rPr>
              <a:t>Bolagsverket</a:t>
            </a:r>
          </a:p>
          <a:p>
            <a:pPr fontAlgn="base"/>
            <a:r>
              <a:rPr lang="sv-SE" b="1" i="0" dirty="0" smtClean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Årsredovisning</a:t>
            </a:r>
          </a:p>
          <a:p>
            <a:pPr fontAlgn="base"/>
            <a:r>
              <a:rPr lang="sv-SE" b="1" dirty="0" smtClean="0">
                <a:solidFill>
                  <a:schemeClr val="bg1"/>
                </a:solidFill>
                <a:latin typeface="Open Sans" panose="020B0606030504020204" pitchFamily="34" charset="0"/>
              </a:rPr>
              <a:t>Revisor</a:t>
            </a:r>
          </a:p>
          <a:p>
            <a:pPr fontAlgn="base"/>
            <a:r>
              <a:rPr lang="sv-SE" b="1" i="0" dirty="0" smtClean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Momsregistrering</a:t>
            </a:r>
            <a:r>
              <a:rPr lang="sv-SE" b="1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/>
            </a:r>
            <a:br>
              <a:rPr lang="sv-SE" b="1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</a:br>
            <a:endParaRPr lang="sv-SE" b="1" i="0" dirty="0" smtClean="0">
              <a:solidFill>
                <a:schemeClr val="bg1"/>
              </a:solidFill>
              <a:effectLst/>
              <a:latin typeface="Open Sans" panose="020B0606030504020204" pitchFamily="34" charset="0"/>
            </a:endParaRPr>
          </a:p>
          <a:p>
            <a:pPr fontAlgn="base"/>
            <a:r>
              <a:rPr lang="sv-SE" b="1" dirty="0" err="1" smtClean="0">
                <a:solidFill>
                  <a:schemeClr val="bg1"/>
                </a:solidFill>
                <a:latin typeface="Open Sans" panose="020B0606030504020204" pitchFamily="34" charset="0"/>
              </a:rPr>
              <a:t>M</a:t>
            </a:r>
            <a:r>
              <a:rPr lang="sv-SE" b="1" i="0" dirty="0" err="1" smtClean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edlemsägt</a:t>
            </a:r>
            <a:endParaRPr lang="sv-SE" b="1" i="0" dirty="0" smtClean="0">
              <a:solidFill>
                <a:schemeClr val="bg1"/>
              </a:solidFill>
              <a:effectLst/>
              <a:latin typeface="Open Sans" panose="020B0606030504020204" pitchFamily="34" charset="0"/>
            </a:endParaRPr>
          </a:p>
          <a:p>
            <a:pPr fontAlgn="base"/>
            <a:r>
              <a:rPr lang="sv-SE" b="1" dirty="0" smtClean="0">
                <a:solidFill>
                  <a:schemeClr val="bg1"/>
                </a:solidFill>
                <a:latin typeface="Open Sans" panose="020B0606030504020204" pitchFamily="34" charset="0"/>
              </a:rPr>
              <a:t>Behöver inte gå med vinst</a:t>
            </a:r>
          </a:p>
          <a:p>
            <a:pPr fontAlgn="base"/>
            <a:r>
              <a:rPr lang="sv-SE" b="1" i="0" dirty="0" smtClean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Kan gå i konkurs</a:t>
            </a:r>
            <a:br>
              <a:rPr lang="sv-SE" b="1" i="0" dirty="0" smtClean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</a:br>
            <a:endParaRPr lang="sv-SE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49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B8FA286F-FC53-C99D-D3E8-81BDD4CC3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1 - Bostadsrättsföreningen – vilka är </a:t>
            </a:r>
            <a:r>
              <a:rPr lang="sv-SE" u="sng" dirty="0"/>
              <a:t>vi</a:t>
            </a:r>
            <a:r>
              <a:rPr lang="sv-SE" dirty="0"/>
              <a:t>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054F0301-1E53-B11E-99F3-78239DFEF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6286"/>
            <a:ext cx="11103429" cy="533944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v-SE" sz="2600" b="0" i="0" dirty="0">
                <a:solidFill>
                  <a:schemeClr val="bg1"/>
                </a:solidFill>
                <a:effectLst/>
              </a:rPr>
              <a:t>I föreningen finns en gemensam tvättstuga, cykel- och barnvagnsrum</a:t>
            </a:r>
            <a:r>
              <a:rPr lang="sv-SE" sz="2600" dirty="0">
                <a:solidFill>
                  <a:schemeClr val="bg1"/>
                </a:solidFill>
              </a:rPr>
              <a:t/>
            </a:r>
            <a:br>
              <a:rPr lang="sv-SE" sz="2600" dirty="0">
                <a:solidFill>
                  <a:schemeClr val="bg1"/>
                </a:solidFill>
              </a:rPr>
            </a:br>
            <a:r>
              <a:rPr lang="sv-SE" sz="2600" b="0" i="0" dirty="0">
                <a:solidFill>
                  <a:schemeClr val="bg1"/>
                </a:solidFill>
                <a:effectLst/>
              </a:rPr>
              <a:t>Antal lägenheter   </a:t>
            </a:r>
            <a:r>
              <a:rPr lang="sv-SE" sz="2600" b="0" i="0" dirty="0" smtClean="0">
                <a:solidFill>
                  <a:schemeClr val="bg1"/>
                </a:solidFill>
                <a:effectLst/>
              </a:rPr>
              <a:t> 54</a:t>
            </a:r>
            <a:r>
              <a:rPr lang="sv-SE" sz="2600" dirty="0">
                <a:solidFill>
                  <a:schemeClr val="bg1"/>
                </a:solidFill>
              </a:rPr>
              <a:t/>
            </a:r>
            <a:br>
              <a:rPr lang="sv-SE" sz="2600" dirty="0">
                <a:solidFill>
                  <a:schemeClr val="bg1"/>
                </a:solidFill>
              </a:rPr>
            </a:br>
            <a:r>
              <a:rPr lang="sv-SE" sz="2600" b="0" i="0" dirty="0">
                <a:solidFill>
                  <a:schemeClr val="bg1"/>
                </a:solidFill>
                <a:effectLst/>
              </a:rPr>
              <a:t>Antal hyresrätter      2</a:t>
            </a:r>
            <a:r>
              <a:rPr lang="sv-SE" sz="2600" dirty="0">
                <a:solidFill>
                  <a:schemeClr val="bg1"/>
                </a:solidFill>
              </a:rPr>
              <a:t/>
            </a:r>
            <a:br>
              <a:rPr lang="sv-SE" sz="2600" dirty="0">
                <a:solidFill>
                  <a:schemeClr val="bg1"/>
                </a:solidFill>
              </a:rPr>
            </a:br>
            <a:r>
              <a:rPr lang="sv-SE" sz="2600" b="0" i="0" dirty="0">
                <a:solidFill>
                  <a:schemeClr val="bg1"/>
                </a:solidFill>
                <a:effectLst/>
              </a:rPr>
              <a:t>Antal lokaler </a:t>
            </a:r>
            <a:r>
              <a:rPr lang="sv-SE" sz="2600" dirty="0">
                <a:solidFill>
                  <a:schemeClr val="bg1"/>
                </a:solidFill>
              </a:rPr>
              <a:t>            8</a:t>
            </a:r>
            <a:endParaRPr lang="sv-SE" sz="2600" b="0" i="0" dirty="0">
              <a:solidFill>
                <a:schemeClr val="bg1"/>
              </a:solidFill>
              <a:effectLst/>
            </a:endParaRPr>
          </a:p>
          <a:p>
            <a:pPr marL="0" indent="0">
              <a:buNone/>
            </a:pPr>
            <a:r>
              <a:rPr lang="sv-SE" sz="1400" dirty="0">
                <a:solidFill>
                  <a:schemeClr val="bg1"/>
                </a:solidFill>
              </a:rPr>
              <a:t/>
            </a:r>
            <a:br>
              <a:rPr lang="sv-SE" sz="1400" dirty="0">
                <a:solidFill>
                  <a:schemeClr val="bg1"/>
                </a:solidFill>
              </a:rPr>
            </a:br>
            <a:r>
              <a:rPr lang="sv-SE" sz="2600" dirty="0">
                <a:solidFill>
                  <a:schemeClr val="bg1"/>
                </a:solidFill>
              </a:rPr>
              <a:t>Föreningen accepterar delat ägande. Juridisk person accepteras ej</a:t>
            </a:r>
            <a:br>
              <a:rPr lang="sv-SE" sz="2600" dirty="0">
                <a:solidFill>
                  <a:schemeClr val="bg1"/>
                </a:solidFill>
              </a:rPr>
            </a:br>
            <a:r>
              <a:rPr lang="sv-SE" sz="2600" dirty="0">
                <a:solidFill>
                  <a:schemeClr val="bg1"/>
                </a:solidFill>
              </a:rPr>
              <a:t>Energideklaration utförd: 2019-08-23</a:t>
            </a:r>
            <a:br>
              <a:rPr lang="sv-SE" sz="2600" dirty="0">
                <a:solidFill>
                  <a:schemeClr val="bg1"/>
                </a:solidFill>
              </a:rPr>
            </a:br>
            <a:r>
              <a:rPr lang="sv-SE" sz="2600" dirty="0">
                <a:solidFill>
                  <a:schemeClr val="bg1"/>
                </a:solidFill>
              </a:rPr>
              <a:t>Energiklass: F Specifik energianvändning: 189 kWh/m2 år</a:t>
            </a:r>
            <a:br>
              <a:rPr lang="sv-SE" sz="2600" dirty="0">
                <a:solidFill>
                  <a:schemeClr val="bg1"/>
                </a:solidFill>
              </a:rPr>
            </a:br>
            <a:r>
              <a:rPr lang="sv-SE" sz="2600" dirty="0">
                <a:solidFill>
                  <a:schemeClr val="bg1"/>
                </a:solidFill>
              </a:rPr>
              <a:t>Energiprestanda Primärenergital: 193 kWh/m2 år</a:t>
            </a:r>
            <a:br>
              <a:rPr lang="sv-SE" sz="2600" dirty="0">
                <a:solidFill>
                  <a:schemeClr val="bg1"/>
                </a:solidFill>
              </a:rPr>
            </a:br>
            <a:endParaRPr lang="sv-SE" sz="2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v-SE" sz="2600" dirty="0">
                <a:solidFill>
                  <a:schemeClr val="bg1"/>
                </a:solidFill>
              </a:rPr>
              <a:t>Brf Värmeln - Äkta förening  (Om föreningens intäkter består till 60 % eller mer av intäkter från privatpersoner som är bostadsrättsinnehavare så är föreningen äkta.)</a:t>
            </a:r>
          </a:p>
          <a:p>
            <a:pPr marL="0" indent="0">
              <a:buNone/>
            </a:pPr>
            <a:r>
              <a:rPr lang="sv-SE" sz="2600" dirty="0">
                <a:solidFill>
                  <a:schemeClr val="bg1"/>
                </a:solidFill>
              </a:rPr>
              <a:t>Tomträttsavtal, omförhandlades 2021 och löper fram till 2031</a:t>
            </a:r>
          </a:p>
        </p:txBody>
      </p:sp>
    </p:spTree>
    <p:extLst>
      <p:ext uri="{BB962C8B-B14F-4D97-AF65-F5344CB8AC3E}">
        <p14:creationId xmlns:p14="http://schemas.microsoft.com/office/powerpoint/2010/main" val="4206274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B8FA286F-FC53-C99D-D3E8-81BDD4CC3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1 - </a:t>
            </a:r>
            <a:r>
              <a:rPr lang="sv-SE" dirty="0" smtClean="0"/>
              <a:t>Bostadsrättsförening </a:t>
            </a:r>
            <a:r>
              <a:rPr lang="sv-SE" dirty="0"/>
              <a:t>– vad är det?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054F0301-1E53-B11E-99F3-78239DFEF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 en bostadsrättsförening ska det finnas en ekonomisk plan. Planen är i första hand till för att de blivande bostadsrättshavarna ska kunna avgöra om de vill gå in i föreningen eller inte. Men även leverantörer, banker och andra långivare </a:t>
            </a:r>
            <a:r>
              <a:rPr lang="sv-SE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har </a:t>
            </a:r>
            <a:r>
              <a:rPr lang="sv-S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intresse av </a:t>
            </a:r>
            <a:r>
              <a:rPr lang="sv-SE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planen liksom medlemmarna själva.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8240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B8FA286F-FC53-C99D-D3E8-81BDD4CC3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0546080" cy="1325563"/>
          </a:xfrm>
        </p:spPr>
        <p:txBody>
          <a:bodyPr>
            <a:normAutofit/>
          </a:bodyPr>
          <a:lstStyle/>
          <a:p>
            <a:r>
              <a:rPr lang="sv-SE" dirty="0"/>
              <a:t>2 </a:t>
            </a:r>
            <a:r>
              <a:rPr lang="sv-SE" dirty="0" smtClean="0"/>
              <a:t> Underhållsobjekt  - exempel</a:t>
            </a:r>
            <a:endParaRPr lang="sv-SE" dirty="0"/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xmlns="" id="{3E2F3469-44E5-8D5B-195E-8B4EFDCDB0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1760223"/>
              </p:ext>
            </p:extLst>
          </p:nvPr>
        </p:nvGraphicFramePr>
        <p:xfrm>
          <a:off x="734218" y="1885586"/>
          <a:ext cx="10723563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787">
                  <a:extLst>
                    <a:ext uri="{9D8B030D-6E8A-4147-A177-3AD203B41FA5}">
                      <a16:colId xmlns:a16="http://schemas.microsoft.com/office/drawing/2014/main" xmlns="" val="2180203336"/>
                    </a:ext>
                  </a:extLst>
                </a:gridCol>
                <a:gridCol w="7427926">
                  <a:extLst>
                    <a:ext uri="{9D8B030D-6E8A-4147-A177-3AD203B41FA5}">
                      <a16:colId xmlns:a16="http://schemas.microsoft.com/office/drawing/2014/main" xmlns="" val="569040283"/>
                    </a:ext>
                  </a:extLst>
                </a:gridCol>
                <a:gridCol w="2208850">
                  <a:extLst>
                    <a:ext uri="{9D8B030D-6E8A-4147-A177-3AD203B41FA5}">
                      <a16:colId xmlns:a16="http://schemas.microsoft.com/office/drawing/2014/main" xmlns="" val="30478478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2800" dirty="0"/>
                        <a:t>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800" dirty="0"/>
                        <a:t>Vad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800" dirty="0"/>
                        <a:t>Kostnad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01519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800" dirty="0" smtClean="0"/>
                        <a:t>Varje år</a:t>
                      </a:r>
                      <a:endParaRPr lang="sv-S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Brandskyddstillsyn, spolning hängrännor, stuprör, besiktning</a:t>
                      </a:r>
                      <a:r>
                        <a:rPr lang="sv-SE" sz="2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lekplats,</a:t>
                      </a:r>
                      <a:r>
                        <a:rPr lang="sv-SE" sz="2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brandluckor </a:t>
                      </a:r>
                      <a:r>
                        <a:rPr lang="sv-SE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etc.</a:t>
                      </a:r>
                      <a:endParaRPr lang="sv-SE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800" dirty="0" smtClean="0"/>
                        <a:t>75.000</a:t>
                      </a:r>
                      <a:endParaRPr lang="sv-SE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43407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800" dirty="0" smtClean="0"/>
                        <a:t>2026</a:t>
                      </a:r>
                      <a:endParaRPr lang="sv-S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800" dirty="0" smtClean="0"/>
                        <a:t>Högtryckstvätt fasad</a:t>
                      </a:r>
                      <a:endParaRPr lang="sv-S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800" dirty="0" smtClean="0"/>
                        <a:t>1.831.000</a:t>
                      </a:r>
                      <a:endParaRPr lang="sv-SE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7183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800" dirty="0" smtClean="0"/>
                        <a:t>Spolning avloppsstammar, filmning</a:t>
                      </a:r>
                      <a:endParaRPr lang="sv-S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800" dirty="0" smtClean="0"/>
                        <a:t>65.000</a:t>
                      </a:r>
                      <a:endParaRPr lang="sv-SE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65878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800" dirty="0" smtClean="0"/>
                        <a:t>2027</a:t>
                      </a:r>
                      <a:endParaRPr lang="sv-S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800" dirty="0" smtClean="0"/>
                        <a:t>Underhåll balkonger, renovering ytskikt el-central</a:t>
                      </a:r>
                      <a:endParaRPr lang="sv-S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800" dirty="0" smtClean="0"/>
                        <a:t>657.000</a:t>
                      </a:r>
                      <a:endParaRPr lang="sv-SE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09706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800" dirty="0" smtClean="0"/>
                        <a:t>2029</a:t>
                      </a:r>
                      <a:endParaRPr lang="sv-S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sv-SE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OVK, underhåll trapphus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800" dirty="0" smtClean="0"/>
                        <a:t>1.224.000</a:t>
                      </a:r>
                      <a:endParaRPr lang="sv-SE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19573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27788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4952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E13DB90D-75AE-12A5-7B5C-4B29C1B5B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3 – </a:t>
            </a:r>
            <a:r>
              <a:rPr lang="sv-SE" dirty="0" smtClean="0"/>
              <a:t>Mandatperiod styrelsemedlemmar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0D443AB6-6A98-5A05-8DC2-41E32F255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974" y="4683761"/>
            <a:ext cx="10722932" cy="16408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u="sng" dirty="0"/>
              <a:t>Valberedningen </a:t>
            </a:r>
            <a:r>
              <a:rPr lang="sv-SE" b="1" u="sng" dirty="0"/>
              <a:t>måste</a:t>
            </a:r>
            <a:r>
              <a:rPr lang="sv-SE" u="sng" dirty="0"/>
              <a:t> få hjälp! </a:t>
            </a:r>
          </a:p>
          <a:p>
            <a:pPr marL="0" indent="0">
              <a:buNone/>
            </a:pPr>
            <a:r>
              <a:rPr lang="sv-SE" b="1" dirty="0"/>
              <a:t>Anna</a:t>
            </a:r>
            <a:r>
              <a:rPr lang="sv-SE" dirty="0"/>
              <a:t> annapuh79@gmail.com  </a:t>
            </a:r>
            <a:r>
              <a:rPr lang="sv-SE" b="1" dirty="0"/>
              <a:t>Anne</a:t>
            </a:r>
            <a:r>
              <a:rPr lang="sv-SE" dirty="0"/>
              <a:t> </a:t>
            </a:r>
            <a:r>
              <a:rPr lang="sv-SE" dirty="0" smtClean="0"/>
              <a:t>annewald56@gmail.com</a:t>
            </a:r>
            <a:endParaRPr lang="sv-SE" dirty="0"/>
          </a:p>
          <a:p>
            <a:pPr marL="0" indent="0">
              <a:buNone/>
            </a:pPr>
            <a:r>
              <a:rPr lang="sv-SE" b="1" dirty="0"/>
              <a:t>Styrelsen</a:t>
            </a:r>
            <a:r>
              <a:rPr lang="sv-SE" dirty="0"/>
              <a:t>      varmelnbrf@gmail.com</a:t>
            </a:r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xmlns="" id="{7651E38E-13D9-76EA-0507-9049172428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064723"/>
              </p:ext>
            </p:extLst>
          </p:nvPr>
        </p:nvGraphicFramePr>
        <p:xfrm>
          <a:off x="1259840" y="1690688"/>
          <a:ext cx="934720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9420">
                  <a:extLst>
                    <a:ext uri="{9D8B030D-6E8A-4147-A177-3AD203B41FA5}">
                      <a16:colId xmlns:a16="http://schemas.microsoft.com/office/drawing/2014/main" xmlns="" val="3437550591"/>
                    </a:ext>
                  </a:extLst>
                </a:gridCol>
                <a:gridCol w="2395220">
                  <a:extLst>
                    <a:ext uri="{9D8B030D-6E8A-4147-A177-3AD203B41FA5}">
                      <a16:colId xmlns:a16="http://schemas.microsoft.com/office/drawing/2014/main" xmlns="" val="374649387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xmlns="" val="1582121463"/>
                    </a:ext>
                  </a:extLst>
                </a:gridCol>
                <a:gridCol w="1869440">
                  <a:extLst>
                    <a:ext uri="{9D8B030D-6E8A-4147-A177-3AD203B41FA5}">
                      <a16:colId xmlns:a16="http://schemas.microsoft.com/office/drawing/2014/main" xmlns="" val="39455265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3200" dirty="0"/>
                        <a:t>Post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3200" dirty="0"/>
                        <a:t>Namn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3200" dirty="0" smtClean="0"/>
                        <a:t>Period</a:t>
                      </a:r>
                      <a:endParaRPr lang="sv-S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3200" dirty="0" smtClean="0"/>
                        <a:t>Löper ut</a:t>
                      </a:r>
                      <a:endParaRPr lang="sv-SE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38508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800" dirty="0"/>
                        <a:t>Ordförande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800" dirty="0"/>
                        <a:t>Göran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800" dirty="0" smtClean="0"/>
                        <a:t>1</a:t>
                      </a:r>
                      <a:endParaRPr lang="sv-S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800" dirty="0"/>
                        <a:t>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16555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800" dirty="0"/>
                        <a:t>Ledamot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800" dirty="0"/>
                        <a:t>Alexander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800" dirty="0" smtClean="0"/>
                        <a:t>2025</a:t>
                      </a:r>
                      <a:endParaRPr lang="sv-SE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55913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800" dirty="0"/>
                        <a:t>Ledamot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800" dirty="0"/>
                        <a:t>Amina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800" dirty="0" smtClean="0"/>
                        <a:t>2024</a:t>
                      </a:r>
                      <a:endParaRPr lang="sv-SE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09021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800" dirty="0"/>
                        <a:t>Suppleant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800" dirty="0"/>
                        <a:t>Sebastian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800" dirty="0"/>
                        <a:t>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09649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3215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B8FA286F-FC53-C99D-D3E8-81BDD4CC3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4 - Ekonomi - nuläget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054F0301-1E53-B11E-99F3-78239DFEF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Följande 18 bilder visar på inkomster, utgifter, vikten av en balans och hur vi når dit.</a:t>
            </a:r>
          </a:p>
        </p:txBody>
      </p:sp>
    </p:spTree>
    <p:extLst>
      <p:ext uri="{BB962C8B-B14F-4D97-AF65-F5344CB8AC3E}">
        <p14:creationId xmlns:p14="http://schemas.microsoft.com/office/powerpoint/2010/main" val="766927321"/>
      </p:ext>
    </p:extLst>
  </p:cSld>
  <p:clrMapOvr>
    <a:masterClrMapping/>
  </p:clrMapOvr>
</p:sld>
</file>

<file path=ppt/theme/theme1.xml><?xml version="1.0" encoding="utf-8"?>
<a:theme xmlns:a="http://schemas.openxmlformats.org/drawingml/2006/main" name="SineVTI">
  <a:themeElements>
    <a:clrScheme name="Custom 51">
      <a:dk1>
        <a:sysClr val="windowText" lastClr="000000"/>
      </a:dk1>
      <a:lt1>
        <a:sysClr val="window" lastClr="FFFFFF"/>
      </a:lt1>
      <a:dk2>
        <a:srgbClr val="12154E"/>
      </a:dk2>
      <a:lt2>
        <a:srgbClr val="EEEEEE"/>
      </a:lt2>
      <a:accent1>
        <a:srgbClr val="FD8686"/>
      </a:accent1>
      <a:accent2>
        <a:srgbClr val="B495C2"/>
      </a:accent2>
      <a:accent3>
        <a:srgbClr val="8F99BB"/>
      </a:accent3>
      <a:accent4>
        <a:srgbClr val="A3A3C1"/>
      </a:accent4>
      <a:accent5>
        <a:srgbClr val="7162FE"/>
      </a:accent5>
      <a:accent6>
        <a:srgbClr val="1EBE9B"/>
      </a:accent6>
      <a:hlink>
        <a:srgbClr val="EF08F7"/>
      </a:hlink>
      <a:folHlink>
        <a:srgbClr val="8477FE"/>
      </a:folHlink>
    </a:clrScheme>
    <a:fontScheme name="Custom 49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ineVTI" id="{8435B2A2-1BD5-4C05-93E5-3C5388B709E3}" vid="{0D704B13-63FE-4848-A298-6B7359B9565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1133</TotalTime>
  <Words>1011</Words>
  <Application>Microsoft Office PowerPoint</Application>
  <PresentationFormat>Anpassad</PresentationFormat>
  <Paragraphs>305</Paragraphs>
  <Slides>30</Slides>
  <Notes>6</Notes>
  <HiddenSlides>2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Bildrubriker</vt:lpstr>
      </vt:variant>
      <vt:variant>
        <vt:i4>30</vt:i4>
      </vt:variant>
    </vt:vector>
  </HeadingPairs>
  <TitlesOfParts>
    <vt:vector size="32" baseType="lpstr">
      <vt:lpstr>SineVTI</vt:lpstr>
      <vt:lpstr>Office-tema</vt:lpstr>
      <vt:lpstr>Ekonomiska läget, mm  Nu &amp; framåt</vt:lpstr>
      <vt:lpstr>PowerPoint-presentation</vt:lpstr>
      <vt:lpstr>Agenda</vt:lpstr>
      <vt:lpstr>1 - Bostadsrättsförening – vad är det?</vt:lpstr>
      <vt:lpstr>1 - Bostadsrättsföreningen – vilka är vi?</vt:lpstr>
      <vt:lpstr>1 - Bostadsrättsförening – vad är det?</vt:lpstr>
      <vt:lpstr>2  Underhållsobjekt  - exempel</vt:lpstr>
      <vt:lpstr>3 – Mandatperiod styrelsemedlemmar </vt:lpstr>
      <vt:lpstr>4 - Ekonomi - nuläget</vt:lpstr>
      <vt:lpstr>Brf Värmeln Ekonomi</vt:lpstr>
      <vt:lpstr>Driftkostnader - Baserat på prognos 2023 - Exklusive underhåll - Exklusive låneräntor </vt:lpstr>
      <vt:lpstr>Taxebundna kostnader</vt:lpstr>
      <vt:lpstr>Övriga driftkostnader</vt:lpstr>
      <vt:lpstr>Fastighetsskötsel och städ</vt:lpstr>
      <vt:lpstr>Lån och räntor</vt:lpstr>
      <vt:lpstr>Underhållsobjekt 2023</vt:lpstr>
      <vt:lpstr>Intäkter Baserat på prognos 2023, rensat från el-stöd</vt:lpstr>
      <vt:lpstr>Balans pengar in – pengar ut Baserat på prognos 2023 </vt:lpstr>
      <vt:lpstr>2024 - 2031</vt:lpstr>
      <vt:lpstr>Intäktsökning - brist</vt:lpstr>
      <vt:lpstr>PowerPoint-presentation</vt:lpstr>
      <vt:lpstr>NABO - vår ekonomiska förvaltare:</vt:lpstr>
      <vt:lpstr>Vad kan hända? (I värsta fall)</vt:lpstr>
      <vt:lpstr>Om lån på bostadsrätten idag:</vt:lpstr>
      <vt:lpstr>Om lån på bostadsrätten idag:</vt:lpstr>
      <vt:lpstr>Möjligt scenario</vt:lpstr>
      <vt:lpstr>NABO:  (Jonas Gustavsson, gruppchef ekonomisk förvaltning)</vt:lpstr>
      <vt:lpstr>5 - Ekonomi – vad gäller framåt? </vt:lpstr>
      <vt:lpstr>6 - Kommunikation</vt:lpstr>
      <vt:lpstr>7 - Frågor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Ekonomiska läget, mm  Nu &amp; framåt</dc:title>
  <dc:creator>Thomas Klasson</dc:creator>
  <cp:lastModifiedBy>Hem</cp:lastModifiedBy>
  <cp:revision>24</cp:revision>
  <dcterms:created xsi:type="dcterms:W3CDTF">2023-11-06T19:53:05Z</dcterms:created>
  <dcterms:modified xsi:type="dcterms:W3CDTF">2023-12-15T04:34:55Z</dcterms:modified>
</cp:coreProperties>
</file>